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7" r:id="rId2"/>
    <p:sldId id="258" r:id="rId3"/>
    <p:sldId id="259" r:id="rId4"/>
    <p:sldId id="260" r:id="rId5"/>
    <p:sldId id="261" r:id="rId6"/>
    <p:sldId id="262" r:id="rId7"/>
    <p:sldId id="290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1" r:id="rId19"/>
    <p:sldId id="292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304" r:id="rId28"/>
    <p:sldId id="271" r:id="rId29"/>
    <p:sldId id="296" r:id="rId30"/>
    <p:sldId id="299" r:id="rId31"/>
    <p:sldId id="298" r:id="rId32"/>
    <p:sldId id="297" r:id="rId33"/>
    <p:sldId id="300" r:id="rId34"/>
    <p:sldId id="301" r:id="rId35"/>
    <p:sldId id="302" r:id="rId36"/>
    <p:sldId id="303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3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A1AF2-4691-4326-93F1-8EC71473739D}" type="datetimeFigureOut">
              <a:rPr lang="en-US" smtClean="0"/>
              <a:pPr/>
              <a:t>31/08/2014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BAFF2-9971-469D-9F4E-671C94834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D54852-BB93-4DBC-ACBE-B1A88C7AD757}" type="slidenum">
              <a:rPr lang="zh-CN" altLang="en-CA" smtClean="0"/>
              <a:pPr/>
              <a:t>8</a:t>
            </a:fld>
            <a:endParaRPr lang="en-CA" altLang="zh-CN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6388"/>
          </a:xfrm>
          <a:noFill/>
          <a:ln/>
        </p:spPr>
        <p:txBody>
          <a:bodyPr lIns="86493" tIns="43247" rIns="86493" bIns="43247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E75EFE-822D-4E58-AB9E-7CC090A15A7C}" type="slidenum">
              <a:rPr lang="zh-CN" altLang="en-CA" smtClean="0"/>
              <a:pPr/>
              <a:t>18</a:t>
            </a:fld>
            <a:endParaRPr lang="en-CA" altLang="zh-CN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6388"/>
          </a:xfrm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138901-9D92-4BAF-AA9F-88174D583EC5}" type="slidenum">
              <a:rPr lang="zh-CN" altLang="en-CA" smtClean="0"/>
              <a:pPr/>
              <a:t>9</a:t>
            </a:fld>
            <a:endParaRPr lang="en-CA" altLang="zh-CN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BD3FD9-185F-46A8-8FBA-301A24611AA9}" type="slidenum">
              <a:rPr lang="zh-CN" altLang="en-CA" smtClean="0"/>
              <a:pPr/>
              <a:t>10</a:t>
            </a:fld>
            <a:endParaRPr lang="en-CA" altLang="zh-CN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 </a:t>
            </a:r>
            <a:endParaRPr lang="zh-CN" altLang="en-C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EF0881-EAE7-4914-BA95-E4209BC6B098}" type="slidenum">
              <a:rPr lang="zh-CN" altLang="en-CA" smtClean="0"/>
              <a:pPr/>
              <a:t>11</a:t>
            </a:fld>
            <a:endParaRPr lang="en-CA" altLang="zh-CN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A86F54-898F-47C3-81A0-5B5D7407BED9}" type="slidenum">
              <a:rPr lang="zh-CN" altLang="en-CA" smtClean="0"/>
              <a:pPr/>
              <a:t>12</a:t>
            </a:fld>
            <a:endParaRPr lang="en-CA" altLang="zh-CN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CE098C-9344-45CC-B01A-42D474DE2E23}" type="slidenum">
              <a:rPr lang="zh-CN" altLang="en-CA" smtClean="0"/>
              <a:pPr/>
              <a:t>13</a:t>
            </a:fld>
            <a:endParaRPr lang="en-CA" altLang="zh-CN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9F2155-E630-4D26-AFD8-65C73E47F31E}" type="slidenum">
              <a:rPr lang="zh-CN" altLang="en-CA" smtClean="0"/>
              <a:pPr/>
              <a:t>14</a:t>
            </a:fld>
            <a:endParaRPr lang="en-CA" altLang="zh-CN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 </a:t>
            </a:r>
            <a:endParaRPr lang="zh-CN" altLang="en-CA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4728D3-1B6C-4293-9619-A382EF0ACCE7}" type="slidenum">
              <a:rPr lang="zh-CN" altLang="en-CA" smtClean="0"/>
              <a:pPr/>
              <a:t>16</a:t>
            </a:fld>
            <a:endParaRPr lang="en-CA" altLang="zh-CN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74688"/>
            <a:ext cx="4572000" cy="3429000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6388"/>
          </a:xfrm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3ED4DA-9305-47FA-B10B-BA60196E7226}" type="slidenum">
              <a:rPr lang="zh-CN" altLang="en-CA" smtClean="0"/>
              <a:pPr/>
              <a:t>17</a:t>
            </a:fld>
            <a:endParaRPr lang="en-CA" altLang="zh-CN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6C88B50-EB72-4F06-BC70-40AB57EF73AA}" type="datetimeFigureOut">
              <a:rPr lang="en-US" smtClean="0"/>
              <a:pPr/>
              <a:t>31/08/2014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D5110CC-F869-461F-90A9-40DCCC667A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C88B50-EB72-4F06-BC70-40AB57EF73AA}" type="datetimeFigureOut">
              <a:rPr lang="en-US" smtClean="0"/>
              <a:pPr/>
              <a:t>31/08/2014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5110CC-F869-461F-90A9-40DCCC667A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6C88B50-EB72-4F06-BC70-40AB57EF73AA}" type="datetimeFigureOut">
              <a:rPr lang="en-US" smtClean="0"/>
              <a:pPr/>
              <a:t>31/08/2014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D5110CC-F869-461F-90A9-40DCCC667A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C88B50-EB72-4F06-BC70-40AB57EF73AA}" type="datetimeFigureOut">
              <a:rPr lang="en-US" smtClean="0"/>
              <a:pPr/>
              <a:t>31/08/2014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5110CC-F869-461F-90A9-40DCCC667A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6C88B50-EB72-4F06-BC70-40AB57EF73AA}" type="datetimeFigureOut">
              <a:rPr lang="en-US" smtClean="0"/>
              <a:pPr/>
              <a:t>31/08/2014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D5110CC-F869-461F-90A9-40DCCC667A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C88B50-EB72-4F06-BC70-40AB57EF73AA}" type="datetimeFigureOut">
              <a:rPr lang="en-US" smtClean="0"/>
              <a:pPr/>
              <a:t>31/08/2014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5110CC-F869-461F-90A9-40DCCC667A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C88B50-EB72-4F06-BC70-40AB57EF73AA}" type="datetimeFigureOut">
              <a:rPr lang="en-US" smtClean="0"/>
              <a:pPr/>
              <a:t>31/08/2014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5110CC-F869-461F-90A9-40DCCC667A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C88B50-EB72-4F06-BC70-40AB57EF73AA}" type="datetimeFigureOut">
              <a:rPr lang="en-US" smtClean="0"/>
              <a:pPr/>
              <a:t>31/08/2014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5110CC-F869-461F-90A9-40DCCC667A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6C88B50-EB72-4F06-BC70-40AB57EF73AA}" type="datetimeFigureOut">
              <a:rPr lang="en-US" smtClean="0"/>
              <a:pPr/>
              <a:t>31/08/2014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5110CC-F869-461F-90A9-40DCCC667A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C88B50-EB72-4F06-BC70-40AB57EF73AA}" type="datetimeFigureOut">
              <a:rPr lang="en-US" smtClean="0"/>
              <a:pPr/>
              <a:t>31/08/2014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5110CC-F869-461F-90A9-40DCCC667A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C88B50-EB72-4F06-BC70-40AB57EF73AA}" type="datetimeFigureOut">
              <a:rPr lang="en-US" smtClean="0"/>
              <a:pPr/>
              <a:t>31/08/2014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5110CC-F869-461F-90A9-40DCCC667A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6C88B50-EB72-4F06-BC70-40AB57EF73AA}" type="datetimeFigureOut">
              <a:rPr lang="en-US" smtClean="0"/>
              <a:pPr/>
              <a:t>31/08/2014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D5110CC-F869-461F-90A9-40DCCC667A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8.xml"/><Relationship Id="rId4" Type="http://schemas.openxmlformats.org/officeDocument/2006/relationships/slide" Target="slide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Discrete Numeric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400" i="1" dirty="0" smtClean="0"/>
              <a:t>Discrete numeric functions</a:t>
            </a:r>
            <a:r>
              <a:rPr lang="en-US" sz="2400" dirty="0" smtClean="0"/>
              <a:t>(or </a:t>
            </a:r>
            <a:r>
              <a:rPr lang="en-US" sz="2400" i="1" dirty="0" smtClean="0"/>
              <a:t>numeric functions</a:t>
            </a:r>
            <a:r>
              <a:rPr lang="en-US" sz="2400" dirty="0" smtClean="0"/>
              <a:t>): The functions whose domain is the set of natural numbers and whose range is the set of real numbers</a:t>
            </a:r>
          </a:p>
          <a:p>
            <a:pPr algn="just"/>
            <a:endParaRPr lang="en-US" sz="2400" dirty="0" smtClean="0"/>
          </a:p>
          <a:p>
            <a:pPr lvl="0" algn="just"/>
            <a:r>
              <a:rPr lang="en-US" sz="2400" dirty="0" smtClean="0"/>
              <a:t>The </a:t>
            </a:r>
            <a:r>
              <a:rPr lang="en-US" sz="2400" i="1" dirty="0" smtClean="0"/>
              <a:t>sum</a:t>
            </a:r>
            <a:r>
              <a:rPr lang="en-US" sz="2400" dirty="0" smtClean="0"/>
              <a:t> of two numeric functions is a numeric function whose value at </a:t>
            </a:r>
            <a:r>
              <a:rPr lang="en-US" sz="2400" i="1" dirty="0" smtClean="0"/>
              <a:t>r</a:t>
            </a:r>
            <a:r>
              <a:rPr lang="en-US" sz="2400" dirty="0" smtClean="0"/>
              <a:t> is equal to the sum of the values of the two numeric functions at </a:t>
            </a:r>
            <a:r>
              <a:rPr lang="en-US" sz="2400" i="1" dirty="0" smtClean="0"/>
              <a:t>r</a:t>
            </a:r>
            <a:r>
              <a:rPr lang="en-US" sz="2400" dirty="0" smtClean="0"/>
              <a:t>.</a:t>
            </a:r>
          </a:p>
          <a:p>
            <a:pPr lvl="0" algn="just">
              <a:buNone/>
            </a:pPr>
            <a:endParaRPr lang="en-US" sz="2400" dirty="0" smtClean="0"/>
          </a:p>
          <a:p>
            <a:pPr lvl="0" algn="just"/>
            <a:r>
              <a:rPr lang="en-US" sz="2400" dirty="0" smtClean="0"/>
              <a:t>The </a:t>
            </a:r>
            <a:r>
              <a:rPr lang="en-US" sz="2400" i="1" dirty="0" smtClean="0"/>
              <a:t>product</a:t>
            </a:r>
            <a:r>
              <a:rPr lang="en-US" sz="2400" dirty="0" smtClean="0"/>
              <a:t> of two numeric functions is a numeric function whose value at </a:t>
            </a:r>
            <a:r>
              <a:rPr lang="en-US" sz="2400" i="1" dirty="0" smtClean="0"/>
              <a:t>r</a:t>
            </a:r>
            <a:r>
              <a:rPr lang="en-US" sz="2400" dirty="0" smtClean="0"/>
              <a:t> is equal to the product of the values of the two numeric functions at </a:t>
            </a:r>
            <a:r>
              <a:rPr lang="en-US" sz="2400" i="1" dirty="0" smtClean="0"/>
              <a:t>r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 descr="blue05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O-notation</a:t>
            </a:r>
            <a:endParaRPr lang="en-CA" altLang="zh-CN" smtClean="0">
              <a:ea typeface="宋体" pitchFamily="2" charset="-122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17713"/>
            <a:ext cx="8269288" cy="3849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Formal definition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A function </a:t>
            </a:r>
            <a:r>
              <a:rPr lang="en-US" sz="1800" i="1" smtClean="0"/>
              <a:t>t(n)</a:t>
            </a:r>
            <a:r>
              <a:rPr lang="en-US" sz="1800" smtClean="0"/>
              <a:t> is said to be in </a:t>
            </a:r>
            <a:r>
              <a:rPr lang="en-US" sz="1800" i="1" smtClean="0"/>
              <a:t>O(g(n)),</a:t>
            </a:r>
            <a:r>
              <a:rPr lang="en-US" sz="1800" smtClean="0"/>
              <a:t> denoted </a:t>
            </a:r>
            <a:r>
              <a:rPr lang="en-US" sz="1800" i="1" smtClean="0"/>
              <a:t>t(n) </a:t>
            </a:r>
            <a:r>
              <a:rPr lang="en-US" sz="1800" i="1" smtClean="0">
                <a:sym typeface="Symbol" pitchFamily="18" charset="2"/>
              </a:rPr>
              <a:t>O(g(n)),</a:t>
            </a:r>
            <a:r>
              <a:rPr lang="en-US" sz="1800" smtClean="0">
                <a:sym typeface="Symbol" pitchFamily="18" charset="2"/>
              </a:rPr>
              <a:t> if </a:t>
            </a:r>
            <a:r>
              <a:rPr lang="en-US" sz="1800" i="1" smtClean="0">
                <a:sym typeface="Symbol" pitchFamily="18" charset="2"/>
              </a:rPr>
              <a:t>t(n)</a:t>
            </a:r>
            <a:r>
              <a:rPr lang="en-US" sz="1800" smtClean="0">
                <a:sym typeface="Symbol" pitchFamily="18" charset="2"/>
              </a:rPr>
              <a:t> is bounded above by some constant multiple of </a:t>
            </a:r>
            <a:r>
              <a:rPr lang="en-US" sz="1800" i="1" smtClean="0">
                <a:sym typeface="Symbol" pitchFamily="18" charset="2"/>
              </a:rPr>
              <a:t>g(n)</a:t>
            </a:r>
            <a:r>
              <a:rPr lang="en-US" sz="1800" smtClean="0">
                <a:sym typeface="Symbol" pitchFamily="18" charset="2"/>
              </a:rPr>
              <a:t> for all large </a:t>
            </a:r>
            <a:r>
              <a:rPr lang="en-US" sz="1800" i="1" smtClean="0">
                <a:sym typeface="Symbol" pitchFamily="18" charset="2"/>
              </a:rPr>
              <a:t>n</a:t>
            </a:r>
            <a:r>
              <a:rPr lang="en-US" sz="1800" smtClean="0">
                <a:sym typeface="Symbol" pitchFamily="18" charset="2"/>
              </a:rPr>
              <a:t>, i.e., </a:t>
            </a:r>
            <a:r>
              <a:rPr lang="en-US" sz="1800" u="sng" smtClean="0">
                <a:sym typeface="Symbol" pitchFamily="18" charset="2"/>
              </a:rPr>
              <a:t>if there exist some positive constant c and some nonnegative integer </a:t>
            </a:r>
            <a:r>
              <a:rPr lang="en-US" sz="1800" i="1" u="sng" smtClean="0">
                <a:sym typeface="Symbol" pitchFamily="18" charset="2"/>
              </a:rPr>
              <a:t>n</a:t>
            </a:r>
            <a:r>
              <a:rPr lang="en-US" sz="1800" i="1" u="sng" baseline="-25000" smtClean="0">
                <a:sym typeface="Symbol" pitchFamily="18" charset="2"/>
              </a:rPr>
              <a:t>0</a:t>
            </a:r>
            <a:r>
              <a:rPr lang="en-US" sz="1800" u="sng" smtClean="0">
                <a:sym typeface="Symbol" pitchFamily="18" charset="2"/>
              </a:rPr>
              <a:t> such that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</a:t>
            </a:r>
            <a:r>
              <a:rPr lang="en-US" sz="1800" smtClean="0">
                <a:solidFill>
                  <a:schemeClr val="folHlink"/>
                </a:solidFill>
              </a:rPr>
              <a:t>t(n) </a:t>
            </a:r>
            <a:r>
              <a:rPr lang="en-US" sz="1800" smtClean="0">
                <a:solidFill>
                  <a:schemeClr val="folHlink"/>
                </a:solidFill>
                <a:sym typeface="Symbol" pitchFamily="18" charset="2"/>
              </a:rPr>
              <a:t> cg(n) for all n  n</a:t>
            </a:r>
            <a:r>
              <a:rPr lang="en-US" sz="1800" baseline="-25000" smtClean="0">
                <a:solidFill>
                  <a:schemeClr val="folHlink"/>
                </a:solidFill>
                <a:sym typeface="Symbol" pitchFamily="18" charset="2"/>
              </a:rPr>
              <a:t>0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baseline="-25000" smtClean="0">
              <a:solidFill>
                <a:schemeClr val="folHlink"/>
              </a:solidFill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Example: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10</a:t>
            </a:r>
            <a:r>
              <a:rPr lang="en-US" sz="1800" i="1" smtClean="0"/>
              <a:t>n</a:t>
            </a:r>
            <a:r>
              <a:rPr lang="en-US" sz="1800" baseline="30000" smtClean="0"/>
              <a:t>2</a:t>
            </a:r>
            <a:r>
              <a:rPr lang="en-US" sz="1800" smtClean="0"/>
              <a:t> </a:t>
            </a:r>
            <a:r>
              <a:rPr lang="en-US" sz="1800" i="1" smtClean="0">
                <a:sym typeface="Symbol" pitchFamily="18" charset="2"/>
              </a:rPr>
              <a:t></a:t>
            </a:r>
            <a:r>
              <a:rPr lang="en-US" sz="1800" smtClean="0"/>
              <a:t> O(</a:t>
            </a:r>
            <a:r>
              <a:rPr lang="en-US" sz="1800" i="1" smtClean="0"/>
              <a:t>n</a:t>
            </a:r>
            <a:r>
              <a:rPr lang="en-US" sz="1800" baseline="30000" smtClean="0"/>
              <a:t>2</a:t>
            </a:r>
            <a:r>
              <a:rPr lang="en-US" sz="180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10</a:t>
            </a:r>
            <a:r>
              <a:rPr lang="en-US" sz="1800" i="1" smtClean="0"/>
              <a:t>n</a:t>
            </a:r>
            <a:r>
              <a:rPr lang="en-US" sz="1800" baseline="30000" smtClean="0"/>
              <a:t>2</a:t>
            </a:r>
            <a:r>
              <a:rPr lang="en-US" sz="1800" smtClean="0"/>
              <a:t> </a:t>
            </a:r>
            <a:r>
              <a:rPr lang="en-US" sz="1800" i="1" smtClean="0"/>
              <a:t>+ 2n</a:t>
            </a:r>
            <a:r>
              <a:rPr lang="en-US" sz="1800" smtClean="0"/>
              <a:t> </a:t>
            </a:r>
            <a:r>
              <a:rPr lang="en-US" sz="1800" i="1" smtClean="0">
                <a:sym typeface="Symbol" pitchFamily="18" charset="2"/>
              </a:rPr>
              <a:t></a:t>
            </a:r>
            <a:r>
              <a:rPr lang="en-US" sz="1800" smtClean="0"/>
              <a:t> O(</a:t>
            </a:r>
            <a:r>
              <a:rPr lang="en-US" sz="1800" i="1" smtClean="0"/>
              <a:t>n</a:t>
            </a:r>
            <a:r>
              <a:rPr lang="en-US" sz="1800" baseline="30000" smtClean="0"/>
              <a:t>2</a:t>
            </a:r>
            <a:r>
              <a:rPr lang="en-US" sz="180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100</a:t>
            </a:r>
            <a:r>
              <a:rPr lang="en-US" sz="1800" i="1" smtClean="0"/>
              <a:t>n + 5</a:t>
            </a:r>
            <a:r>
              <a:rPr lang="en-US" sz="1800" smtClean="0"/>
              <a:t> </a:t>
            </a:r>
            <a:r>
              <a:rPr lang="en-US" sz="1800" i="1" smtClean="0">
                <a:sym typeface="Symbol" pitchFamily="18" charset="2"/>
              </a:rPr>
              <a:t></a:t>
            </a:r>
            <a:r>
              <a:rPr lang="en-US" sz="1800" smtClean="0"/>
              <a:t> O(</a:t>
            </a:r>
            <a:r>
              <a:rPr lang="en-US" sz="1800" i="1" smtClean="0"/>
              <a:t>n</a:t>
            </a:r>
            <a:r>
              <a:rPr lang="en-US" sz="1800" baseline="30000" smtClean="0"/>
              <a:t>2</a:t>
            </a:r>
            <a:r>
              <a:rPr lang="en-US" sz="1800" smtClean="0"/>
              <a:t>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5</a:t>
            </a:r>
            <a:r>
              <a:rPr lang="en-US" sz="1800" i="1" smtClean="0"/>
              <a:t>n</a:t>
            </a:r>
            <a:r>
              <a:rPr lang="en-US" sz="1800" smtClean="0"/>
              <a:t>+20 </a:t>
            </a:r>
            <a:r>
              <a:rPr lang="en-US" sz="1800" i="1" smtClean="0">
                <a:sym typeface="Symbol" pitchFamily="18" charset="2"/>
              </a:rPr>
              <a:t></a:t>
            </a:r>
            <a:r>
              <a:rPr lang="en-US" sz="1800" smtClean="0"/>
              <a:t> O(</a:t>
            </a:r>
            <a:r>
              <a:rPr lang="en-US" sz="1800" i="1" smtClean="0"/>
              <a:t>n</a:t>
            </a:r>
            <a:r>
              <a:rPr lang="en-US" sz="1800" smtClean="0"/>
              <a:t>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baseline="-25000" smtClean="0">
              <a:solidFill>
                <a:schemeClr val="folHlink"/>
              </a:solidFill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zh-CN" altLang="en-CA" sz="1800" baseline="-25000" smtClean="0">
              <a:solidFill>
                <a:schemeClr val="folHlink"/>
              </a:solidFill>
              <a:ea typeface="宋体" pitchFamily="2" charset="-122"/>
              <a:sym typeface="Symbol" pitchFamily="18" charset="2"/>
            </a:endParaRPr>
          </a:p>
        </p:txBody>
      </p:sp>
      <p:sp>
        <p:nvSpPr>
          <p:cNvPr id="2355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 descr="blue055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696200" cy="1219200"/>
          </a:xfrm>
        </p:spPr>
        <p:txBody>
          <a:bodyPr/>
          <a:lstStyle/>
          <a:p>
            <a:pPr eaLnBrk="1" hangingPunct="1"/>
            <a:r>
              <a:rPr lang="en-US" smtClean="0">
                <a:sym typeface="Symbol" pitchFamily="18" charset="2"/>
              </a:rPr>
              <a:t>-notation</a:t>
            </a:r>
            <a:endParaRPr lang="en-US" smtClean="0"/>
          </a:p>
        </p:txBody>
      </p:sp>
      <p:pic>
        <p:nvPicPr>
          <p:cNvPr id="24579" name="Picture 3" descr="figs2_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990600" y="1447800"/>
            <a:ext cx="6019800" cy="4611688"/>
          </a:xfrm>
          <a:noFill/>
        </p:spPr>
      </p:pic>
      <p:sp>
        <p:nvSpPr>
          <p:cNvPr id="2458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 descr="blue05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ym typeface="Symbol" pitchFamily="18" charset="2"/>
              </a:rPr>
              <a:t>-notation</a:t>
            </a:r>
            <a:endParaRPr lang="en-CA" altLang="zh-CN" smtClean="0">
              <a:ea typeface="宋体" pitchFamily="2" charset="-122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7964488" cy="40782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Formal definition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A function </a:t>
            </a:r>
            <a:r>
              <a:rPr lang="en-US" sz="1800" i="1" smtClean="0"/>
              <a:t>t(n)</a:t>
            </a:r>
            <a:r>
              <a:rPr lang="en-US" sz="1800" smtClean="0"/>
              <a:t> is said to be in </a:t>
            </a:r>
            <a:r>
              <a:rPr lang="en-US" sz="1800" smtClean="0">
                <a:sym typeface="Symbol" pitchFamily="18" charset="2"/>
              </a:rPr>
              <a:t></a:t>
            </a:r>
            <a:r>
              <a:rPr lang="en-US" sz="1800" i="1" smtClean="0"/>
              <a:t>(g(n)),</a:t>
            </a:r>
            <a:r>
              <a:rPr lang="en-US" sz="1800" smtClean="0"/>
              <a:t> denoted </a:t>
            </a:r>
            <a:r>
              <a:rPr lang="en-US" sz="1800" i="1" smtClean="0"/>
              <a:t>t(n) </a:t>
            </a:r>
            <a:r>
              <a:rPr lang="en-US" sz="1800" i="1" smtClean="0">
                <a:sym typeface="Symbol" pitchFamily="18" charset="2"/>
              </a:rPr>
              <a:t> </a:t>
            </a:r>
            <a:r>
              <a:rPr lang="en-US" sz="1800" smtClean="0">
                <a:sym typeface="Symbol" pitchFamily="18" charset="2"/>
              </a:rPr>
              <a:t></a:t>
            </a:r>
            <a:r>
              <a:rPr lang="en-US" sz="1800" i="1" smtClean="0">
                <a:sym typeface="Symbol" pitchFamily="18" charset="2"/>
              </a:rPr>
              <a:t>(g(n)),</a:t>
            </a:r>
            <a:r>
              <a:rPr lang="en-US" sz="1800" smtClean="0">
                <a:sym typeface="Symbol" pitchFamily="18" charset="2"/>
              </a:rPr>
              <a:t> if </a:t>
            </a:r>
            <a:r>
              <a:rPr lang="en-US" sz="1800" i="1" smtClean="0">
                <a:sym typeface="Symbol" pitchFamily="18" charset="2"/>
              </a:rPr>
              <a:t>t(n)</a:t>
            </a:r>
            <a:r>
              <a:rPr lang="en-US" sz="1800" smtClean="0">
                <a:sym typeface="Symbol" pitchFamily="18" charset="2"/>
              </a:rPr>
              <a:t> is bounded below by some constant multiple of </a:t>
            </a:r>
            <a:r>
              <a:rPr lang="en-US" sz="1800" i="1" smtClean="0">
                <a:sym typeface="Symbol" pitchFamily="18" charset="2"/>
              </a:rPr>
              <a:t>g(n)</a:t>
            </a:r>
            <a:r>
              <a:rPr lang="en-US" sz="1800" smtClean="0">
                <a:sym typeface="Symbol" pitchFamily="18" charset="2"/>
              </a:rPr>
              <a:t> for all large </a:t>
            </a:r>
            <a:r>
              <a:rPr lang="en-US" sz="1800" i="1" smtClean="0">
                <a:sym typeface="Symbol" pitchFamily="18" charset="2"/>
              </a:rPr>
              <a:t>n</a:t>
            </a:r>
            <a:r>
              <a:rPr lang="en-US" sz="1800" smtClean="0">
                <a:sym typeface="Symbol" pitchFamily="18" charset="2"/>
              </a:rPr>
              <a:t>, i.e., </a:t>
            </a:r>
            <a:r>
              <a:rPr lang="en-US" sz="1800" u="sng" smtClean="0">
                <a:sym typeface="Symbol" pitchFamily="18" charset="2"/>
              </a:rPr>
              <a:t>if there exist some positive constant c and some nonnegative integer </a:t>
            </a:r>
            <a:r>
              <a:rPr lang="en-US" sz="1800" i="1" u="sng" smtClean="0">
                <a:sym typeface="Symbol" pitchFamily="18" charset="2"/>
              </a:rPr>
              <a:t>n</a:t>
            </a:r>
            <a:r>
              <a:rPr lang="en-US" sz="1800" i="1" u="sng" baseline="-25000" smtClean="0">
                <a:sym typeface="Symbol" pitchFamily="18" charset="2"/>
              </a:rPr>
              <a:t>0</a:t>
            </a:r>
            <a:r>
              <a:rPr lang="en-US" sz="1800" u="sng" smtClean="0">
                <a:sym typeface="Symbol" pitchFamily="18" charset="2"/>
              </a:rPr>
              <a:t> such that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</a:t>
            </a:r>
            <a:r>
              <a:rPr lang="en-US" sz="1800" smtClean="0">
                <a:solidFill>
                  <a:schemeClr val="folHlink"/>
                </a:solidFill>
              </a:rPr>
              <a:t>t(n) </a:t>
            </a:r>
            <a:r>
              <a:rPr lang="en-US" sz="1800" smtClean="0">
                <a:solidFill>
                  <a:schemeClr val="folHlink"/>
                </a:solidFill>
                <a:sym typeface="Symbol" pitchFamily="18" charset="2"/>
              </a:rPr>
              <a:t> cg(n) for all n  n</a:t>
            </a:r>
            <a:r>
              <a:rPr lang="en-US" sz="1800" baseline="-25000" smtClean="0">
                <a:solidFill>
                  <a:schemeClr val="folHlink"/>
                </a:solidFill>
                <a:sym typeface="Symbol" pitchFamily="18" charset="2"/>
              </a:rPr>
              <a:t>0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altLang="zh-CN" sz="1800" baseline="-25000" smtClean="0">
              <a:solidFill>
                <a:schemeClr val="folHlink"/>
              </a:solidFill>
              <a:ea typeface="宋体" pitchFamily="2" charset="-122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Exercises: </a:t>
            </a:r>
            <a:r>
              <a:rPr lang="en-US" sz="1600" smtClean="0"/>
              <a:t>prove the following using the above definition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10</a:t>
            </a:r>
            <a:r>
              <a:rPr lang="en-US" sz="1800" i="1" smtClean="0"/>
              <a:t>n</a:t>
            </a:r>
            <a:r>
              <a:rPr lang="en-US" sz="1800" i="1" baseline="30000" smtClean="0"/>
              <a:t>2</a:t>
            </a:r>
            <a:r>
              <a:rPr lang="en-US" sz="1800" i="1" smtClean="0"/>
              <a:t> </a:t>
            </a:r>
            <a:r>
              <a:rPr lang="en-US" sz="1800" i="1" smtClean="0">
                <a:sym typeface="Symbol" pitchFamily="18" charset="2"/>
              </a:rPr>
              <a:t></a:t>
            </a:r>
            <a:r>
              <a:rPr lang="en-US" sz="1800" smtClean="0"/>
              <a:t> </a:t>
            </a:r>
            <a:r>
              <a:rPr lang="en-US" sz="1800" smtClean="0">
                <a:sym typeface="Symbol" pitchFamily="18" charset="2"/>
              </a:rPr>
              <a:t></a:t>
            </a:r>
            <a:r>
              <a:rPr lang="en-US" sz="1800" smtClean="0"/>
              <a:t>(</a:t>
            </a:r>
            <a:r>
              <a:rPr lang="en-US" sz="1800" i="1" smtClean="0"/>
              <a:t>n</a:t>
            </a:r>
            <a:r>
              <a:rPr lang="en-US" sz="1800" baseline="30000" smtClean="0"/>
              <a:t>2</a:t>
            </a:r>
            <a:r>
              <a:rPr lang="en-US" sz="180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10</a:t>
            </a:r>
            <a:r>
              <a:rPr lang="en-US" sz="1800" i="1" smtClean="0"/>
              <a:t>n</a:t>
            </a:r>
            <a:r>
              <a:rPr lang="en-US" sz="1800" i="1" baseline="30000" smtClean="0"/>
              <a:t>2</a:t>
            </a:r>
            <a:r>
              <a:rPr lang="en-US" sz="1800" i="1" smtClean="0"/>
              <a:t> + 2n</a:t>
            </a:r>
            <a:r>
              <a:rPr lang="en-US" sz="1800" smtClean="0"/>
              <a:t> </a:t>
            </a:r>
            <a:r>
              <a:rPr lang="en-US" sz="1800" i="1" smtClean="0">
                <a:sym typeface="Symbol" pitchFamily="18" charset="2"/>
              </a:rPr>
              <a:t></a:t>
            </a:r>
            <a:r>
              <a:rPr lang="en-US" sz="1800" smtClean="0"/>
              <a:t> </a:t>
            </a:r>
            <a:r>
              <a:rPr lang="en-US" sz="1800" smtClean="0">
                <a:sym typeface="Symbol" pitchFamily="18" charset="2"/>
              </a:rPr>
              <a:t></a:t>
            </a:r>
            <a:r>
              <a:rPr lang="en-US" sz="1800" smtClean="0"/>
              <a:t>(</a:t>
            </a:r>
            <a:r>
              <a:rPr lang="en-US" sz="1800" i="1" smtClean="0"/>
              <a:t>n</a:t>
            </a:r>
            <a:r>
              <a:rPr lang="en-US" sz="1800" baseline="30000" smtClean="0"/>
              <a:t>2</a:t>
            </a:r>
            <a:r>
              <a:rPr lang="en-US" sz="180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10</a:t>
            </a:r>
            <a:r>
              <a:rPr lang="en-US" sz="1800" i="1" smtClean="0"/>
              <a:t>n</a:t>
            </a:r>
            <a:r>
              <a:rPr lang="en-US" sz="1800" i="1" baseline="30000" smtClean="0"/>
              <a:t>3</a:t>
            </a:r>
            <a:r>
              <a:rPr lang="en-US" sz="1800" i="1" smtClean="0"/>
              <a:t> </a:t>
            </a:r>
            <a:r>
              <a:rPr lang="en-US" sz="1800" i="1" smtClean="0">
                <a:sym typeface="Symbol" pitchFamily="18" charset="2"/>
              </a:rPr>
              <a:t></a:t>
            </a:r>
            <a:r>
              <a:rPr lang="en-US" sz="1800" smtClean="0"/>
              <a:t> </a:t>
            </a:r>
            <a:r>
              <a:rPr lang="en-US" sz="1800" smtClean="0">
                <a:sym typeface="Symbol" pitchFamily="18" charset="2"/>
              </a:rPr>
              <a:t></a:t>
            </a:r>
            <a:r>
              <a:rPr lang="en-US" sz="1800" smtClean="0"/>
              <a:t>(</a:t>
            </a:r>
            <a:r>
              <a:rPr lang="en-US" sz="1800" i="1" smtClean="0"/>
              <a:t>n</a:t>
            </a:r>
            <a:r>
              <a:rPr lang="en-US" sz="1800" baseline="30000" smtClean="0"/>
              <a:t>2</a:t>
            </a:r>
            <a:r>
              <a:rPr lang="en-US" sz="1800" smtClean="0"/>
              <a:t>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zh-CN" altLang="en-CA" sz="1800" baseline="-25000" smtClean="0">
              <a:solidFill>
                <a:schemeClr val="folHlink"/>
              </a:solidFill>
              <a:ea typeface="宋体" pitchFamily="2" charset="-122"/>
              <a:sym typeface="Symbol" pitchFamily="18" charset="2"/>
            </a:endParaRPr>
          </a:p>
        </p:txBody>
      </p:sp>
      <p:sp>
        <p:nvSpPr>
          <p:cNvPr id="2560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 descr="blue05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ym typeface="Symbol" pitchFamily="18" charset="2"/>
              </a:rPr>
              <a:t>-notation</a:t>
            </a:r>
            <a:endParaRPr lang="en-US" smtClean="0"/>
          </a:p>
        </p:txBody>
      </p:sp>
      <p:pic>
        <p:nvPicPr>
          <p:cNvPr id="26627" name="Picture 3" descr="figs2_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62000" y="1981200"/>
            <a:ext cx="6324600" cy="4267200"/>
          </a:xfrm>
          <a:noFill/>
        </p:spPr>
      </p:pic>
      <p:sp>
        <p:nvSpPr>
          <p:cNvPr id="2662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blue05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ym typeface="Symbol" pitchFamily="18" charset="2"/>
              </a:rPr>
              <a:t>-notation</a:t>
            </a:r>
            <a:endParaRPr lang="en-CA" altLang="zh-CN" smtClean="0">
              <a:ea typeface="宋体" pitchFamily="2" charset="-122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7888288" cy="36210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Formal definition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A function </a:t>
            </a:r>
            <a:r>
              <a:rPr lang="en-US" sz="1800" i="1" smtClean="0"/>
              <a:t>t(n)</a:t>
            </a:r>
            <a:r>
              <a:rPr lang="en-US" sz="1800" smtClean="0"/>
              <a:t> is said to be in </a:t>
            </a:r>
            <a:r>
              <a:rPr lang="en-US" sz="1800" smtClean="0">
                <a:sym typeface="Symbol" pitchFamily="18" charset="2"/>
              </a:rPr>
              <a:t></a:t>
            </a:r>
            <a:r>
              <a:rPr lang="en-US" sz="1800" i="1" smtClean="0"/>
              <a:t>(g(n)),</a:t>
            </a:r>
            <a:r>
              <a:rPr lang="en-US" sz="1800" smtClean="0"/>
              <a:t> denoted </a:t>
            </a:r>
            <a:r>
              <a:rPr lang="en-US" sz="1800" i="1" smtClean="0"/>
              <a:t>t(n) </a:t>
            </a:r>
            <a:r>
              <a:rPr lang="en-US" sz="1800" i="1" smtClean="0">
                <a:sym typeface="Symbol" pitchFamily="18" charset="2"/>
              </a:rPr>
              <a:t> </a:t>
            </a:r>
            <a:r>
              <a:rPr lang="en-US" sz="1800" smtClean="0">
                <a:sym typeface="Symbol" pitchFamily="18" charset="2"/>
              </a:rPr>
              <a:t></a:t>
            </a:r>
            <a:r>
              <a:rPr lang="en-US" sz="1800" i="1" smtClean="0">
                <a:sym typeface="Symbol" pitchFamily="18" charset="2"/>
              </a:rPr>
              <a:t>(g(n)),</a:t>
            </a:r>
            <a:r>
              <a:rPr lang="en-US" sz="1800" smtClean="0">
                <a:sym typeface="Symbol" pitchFamily="18" charset="2"/>
              </a:rPr>
              <a:t> if </a:t>
            </a:r>
            <a:r>
              <a:rPr lang="en-US" sz="1800" i="1" smtClean="0">
                <a:sym typeface="Symbol" pitchFamily="18" charset="2"/>
              </a:rPr>
              <a:t>t(n)</a:t>
            </a:r>
            <a:r>
              <a:rPr lang="en-US" sz="1800" smtClean="0">
                <a:sym typeface="Symbol" pitchFamily="18" charset="2"/>
              </a:rPr>
              <a:t> is bounded both above and below by some positive constant multiples of </a:t>
            </a:r>
            <a:r>
              <a:rPr lang="en-US" sz="1800" i="1" smtClean="0">
                <a:sym typeface="Symbol" pitchFamily="18" charset="2"/>
              </a:rPr>
              <a:t>g(n)</a:t>
            </a:r>
            <a:r>
              <a:rPr lang="en-US" sz="1800" smtClean="0">
                <a:sym typeface="Symbol" pitchFamily="18" charset="2"/>
              </a:rPr>
              <a:t> for all large </a:t>
            </a:r>
            <a:r>
              <a:rPr lang="en-US" sz="1800" i="1" smtClean="0">
                <a:sym typeface="Symbol" pitchFamily="18" charset="2"/>
              </a:rPr>
              <a:t>n</a:t>
            </a:r>
            <a:r>
              <a:rPr lang="en-US" sz="1800" smtClean="0">
                <a:sym typeface="Symbol" pitchFamily="18" charset="2"/>
              </a:rPr>
              <a:t>, i.e., </a:t>
            </a:r>
            <a:r>
              <a:rPr lang="en-US" sz="1800" u="sng" smtClean="0">
                <a:sym typeface="Symbol" pitchFamily="18" charset="2"/>
              </a:rPr>
              <a:t>if there exist some positive constant c</a:t>
            </a:r>
            <a:r>
              <a:rPr lang="en-US" sz="1800" u="sng" baseline="-25000" smtClean="0">
                <a:sym typeface="Symbol" pitchFamily="18" charset="2"/>
              </a:rPr>
              <a:t>1</a:t>
            </a:r>
            <a:r>
              <a:rPr lang="en-US" sz="1800" u="sng" smtClean="0">
                <a:sym typeface="Symbol" pitchFamily="18" charset="2"/>
              </a:rPr>
              <a:t> and c</a:t>
            </a:r>
            <a:r>
              <a:rPr lang="en-US" sz="1800" u="sng" baseline="-25000" smtClean="0">
                <a:sym typeface="Symbol" pitchFamily="18" charset="2"/>
              </a:rPr>
              <a:t>2</a:t>
            </a:r>
            <a:r>
              <a:rPr lang="en-US" sz="1800" u="sng" smtClean="0">
                <a:sym typeface="Symbol" pitchFamily="18" charset="2"/>
              </a:rPr>
              <a:t> and some nonnegative integer </a:t>
            </a:r>
            <a:r>
              <a:rPr lang="en-US" sz="1800" i="1" u="sng" smtClean="0">
                <a:sym typeface="Symbol" pitchFamily="18" charset="2"/>
              </a:rPr>
              <a:t>n</a:t>
            </a:r>
            <a:r>
              <a:rPr lang="en-US" sz="1800" i="1" u="sng" baseline="-25000" smtClean="0">
                <a:sym typeface="Symbol" pitchFamily="18" charset="2"/>
              </a:rPr>
              <a:t>0</a:t>
            </a:r>
            <a:r>
              <a:rPr lang="en-US" sz="1800" u="sng" smtClean="0">
                <a:sym typeface="Symbol" pitchFamily="18" charset="2"/>
              </a:rPr>
              <a:t> such that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 </a:t>
            </a:r>
            <a:r>
              <a:rPr lang="en-US" sz="1800" smtClean="0">
                <a:solidFill>
                  <a:schemeClr val="folHlink"/>
                </a:solidFill>
                <a:sym typeface="Symbol" pitchFamily="18" charset="2"/>
              </a:rPr>
              <a:t>c</a:t>
            </a:r>
            <a:r>
              <a:rPr lang="en-US" sz="1800" baseline="-25000" smtClean="0">
                <a:solidFill>
                  <a:schemeClr val="folHlink"/>
                </a:solidFill>
                <a:sym typeface="Symbol" pitchFamily="18" charset="2"/>
              </a:rPr>
              <a:t>2</a:t>
            </a:r>
            <a:r>
              <a:rPr lang="en-US" sz="1800" smtClean="0">
                <a:solidFill>
                  <a:schemeClr val="folHlink"/>
                </a:solidFill>
                <a:sym typeface="Symbol" pitchFamily="18" charset="2"/>
              </a:rPr>
              <a:t> g(n)</a:t>
            </a:r>
            <a:r>
              <a:rPr lang="en-US" sz="1800" smtClean="0"/>
              <a:t> </a:t>
            </a:r>
            <a:r>
              <a:rPr lang="en-US" sz="1800" smtClean="0">
                <a:solidFill>
                  <a:schemeClr val="folHlink"/>
                </a:solidFill>
                <a:sym typeface="Symbol" pitchFamily="18" charset="2"/>
              </a:rPr>
              <a:t></a:t>
            </a:r>
            <a:r>
              <a:rPr lang="en-US" sz="1800" smtClean="0"/>
              <a:t> </a:t>
            </a:r>
            <a:r>
              <a:rPr lang="en-US" sz="1800" smtClean="0">
                <a:solidFill>
                  <a:schemeClr val="folHlink"/>
                </a:solidFill>
              </a:rPr>
              <a:t>t(n) </a:t>
            </a:r>
            <a:r>
              <a:rPr lang="en-US" sz="1800" smtClean="0">
                <a:solidFill>
                  <a:schemeClr val="folHlink"/>
                </a:solidFill>
                <a:sym typeface="Symbol" pitchFamily="18" charset="2"/>
              </a:rPr>
              <a:t> c</a:t>
            </a:r>
            <a:r>
              <a:rPr lang="en-US" sz="1800" baseline="-25000" smtClean="0">
                <a:solidFill>
                  <a:schemeClr val="folHlink"/>
                </a:solidFill>
                <a:sym typeface="Symbol" pitchFamily="18" charset="2"/>
              </a:rPr>
              <a:t>1</a:t>
            </a:r>
            <a:r>
              <a:rPr lang="en-US" sz="1800" smtClean="0">
                <a:solidFill>
                  <a:schemeClr val="folHlink"/>
                </a:solidFill>
                <a:sym typeface="Symbol" pitchFamily="18" charset="2"/>
              </a:rPr>
              <a:t> g(n) for all n  n</a:t>
            </a:r>
            <a:r>
              <a:rPr lang="en-US" sz="1800" baseline="-25000" smtClean="0">
                <a:solidFill>
                  <a:schemeClr val="folHlink"/>
                </a:solidFill>
                <a:sym typeface="Symbol" pitchFamily="18" charset="2"/>
              </a:rPr>
              <a:t>0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CA" altLang="zh-CN" sz="1800" baseline="-25000" smtClean="0">
              <a:solidFill>
                <a:schemeClr val="folHlink"/>
              </a:solidFill>
              <a:ea typeface="宋体" pitchFamily="2" charset="-122"/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Exercises: </a:t>
            </a:r>
            <a:r>
              <a:rPr lang="en-US" sz="1600" smtClean="0"/>
              <a:t>prove the following using the above definition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10</a:t>
            </a:r>
            <a:r>
              <a:rPr lang="en-US" sz="1800" i="1" smtClean="0"/>
              <a:t>n</a:t>
            </a:r>
            <a:r>
              <a:rPr lang="en-US" sz="1800" i="1" baseline="30000" smtClean="0"/>
              <a:t>2</a:t>
            </a:r>
            <a:r>
              <a:rPr lang="en-US" sz="1800" i="1" smtClean="0"/>
              <a:t> </a:t>
            </a:r>
            <a:r>
              <a:rPr lang="en-US" sz="1800" i="1" smtClean="0">
                <a:sym typeface="Symbol" pitchFamily="18" charset="2"/>
              </a:rPr>
              <a:t></a:t>
            </a:r>
            <a:r>
              <a:rPr lang="en-US" sz="1800" smtClean="0"/>
              <a:t> </a:t>
            </a:r>
            <a:r>
              <a:rPr lang="en-US" sz="1800" smtClean="0">
                <a:sym typeface="Symbol" pitchFamily="18" charset="2"/>
              </a:rPr>
              <a:t></a:t>
            </a:r>
            <a:r>
              <a:rPr lang="en-US" sz="1800" smtClean="0"/>
              <a:t>(</a:t>
            </a:r>
            <a:r>
              <a:rPr lang="en-US" sz="1800" i="1" smtClean="0"/>
              <a:t>n</a:t>
            </a:r>
            <a:r>
              <a:rPr lang="en-US" sz="1800" baseline="30000" smtClean="0"/>
              <a:t>2</a:t>
            </a:r>
            <a:r>
              <a:rPr lang="en-US" sz="180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10</a:t>
            </a:r>
            <a:r>
              <a:rPr lang="en-US" sz="1800" i="1" smtClean="0"/>
              <a:t>n</a:t>
            </a:r>
            <a:r>
              <a:rPr lang="en-US" sz="1800" i="1" baseline="30000" smtClean="0"/>
              <a:t>2</a:t>
            </a:r>
            <a:r>
              <a:rPr lang="en-US" sz="1800" i="1" smtClean="0"/>
              <a:t> + 2n </a:t>
            </a:r>
            <a:r>
              <a:rPr lang="en-US" sz="1800" i="1" smtClean="0">
                <a:sym typeface="Symbol" pitchFamily="18" charset="2"/>
              </a:rPr>
              <a:t></a:t>
            </a:r>
            <a:r>
              <a:rPr lang="en-US" sz="1800" smtClean="0"/>
              <a:t> </a:t>
            </a:r>
            <a:r>
              <a:rPr lang="en-US" sz="1800" smtClean="0">
                <a:sym typeface="Symbol" pitchFamily="18" charset="2"/>
              </a:rPr>
              <a:t></a:t>
            </a:r>
            <a:r>
              <a:rPr lang="en-US" sz="1800" smtClean="0"/>
              <a:t>(</a:t>
            </a:r>
            <a:r>
              <a:rPr lang="en-US" sz="1800" i="1" smtClean="0"/>
              <a:t>n</a:t>
            </a:r>
            <a:r>
              <a:rPr lang="en-US" sz="1800" baseline="30000" smtClean="0"/>
              <a:t>2</a:t>
            </a:r>
            <a:r>
              <a:rPr lang="en-US" sz="180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i="1" smtClean="0"/>
              <a:t>(1/2)n(n-1)</a:t>
            </a:r>
            <a:r>
              <a:rPr lang="en-US" sz="1800" smtClean="0"/>
              <a:t> </a:t>
            </a:r>
            <a:r>
              <a:rPr lang="en-US" sz="1800" i="1" smtClean="0">
                <a:sym typeface="Symbol" pitchFamily="18" charset="2"/>
              </a:rPr>
              <a:t></a:t>
            </a:r>
            <a:r>
              <a:rPr lang="en-US" sz="1800" smtClean="0"/>
              <a:t> </a:t>
            </a:r>
            <a:r>
              <a:rPr lang="en-US" sz="1800" smtClean="0">
                <a:sym typeface="Symbol" pitchFamily="18" charset="2"/>
              </a:rPr>
              <a:t></a:t>
            </a:r>
            <a:r>
              <a:rPr lang="en-US" sz="1800" smtClean="0"/>
              <a:t>(</a:t>
            </a:r>
            <a:r>
              <a:rPr lang="en-US" sz="1800" i="1" smtClean="0"/>
              <a:t>n</a:t>
            </a:r>
            <a:r>
              <a:rPr lang="en-US" sz="1800" baseline="30000" smtClean="0"/>
              <a:t>2</a:t>
            </a:r>
            <a:r>
              <a:rPr lang="en-US" sz="1800" smtClean="0"/>
              <a:t>)</a:t>
            </a:r>
          </a:p>
          <a:p>
            <a:pPr lvl="1" eaLnBrk="1" hangingPunct="1">
              <a:lnSpc>
                <a:spcPct val="80000"/>
              </a:lnSpc>
            </a:pPr>
            <a:endParaRPr lang="en-US" sz="180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smtClean="0"/>
          </a:p>
          <a:p>
            <a:pPr lvl="1" eaLnBrk="1" hangingPunct="1">
              <a:lnSpc>
                <a:spcPct val="80000"/>
              </a:lnSpc>
            </a:pPr>
            <a:endParaRPr lang="en-US" sz="1400" smtClean="0"/>
          </a:p>
        </p:txBody>
      </p:sp>
      <p:sp>
        <p:nvSpPr>
          <p:cNvPr id="2765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val 2"/>
          <p:cNvSpPr>
            <a:spLocks noChangeArrowheads="1"/>
          </p:cNvSpPr>
          <p:nvPr/>
        </p:nvSpPr>
        <p:spPr bwMode="auto">
          <a:xfrm>
            <a:off x="762000" y="1524000"/>
            <a:ext cx="1143000" cy="2438400"/>
          </a:xfrm>
          <a:prstGeom prst="ellips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Oval 3"/>
          <p:cNvSpPr>
            <a:spLocks noChangeArrowheads="1"/>
          </p:cNvSpPr>
          <p:nvPr/>
        </p:nvSpPr>
        <p:spPr bwMode="auto">
          <a:xfrm>
            <a:off x="838200" y="3048000"/>
            <a:ext cx="1143000" cy="2438400"/>
          </a:xfrm>
          <a:prstGeom prst="ellipse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124200" y="2057400"/>
            <a:ext cx="5476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kumimoji="0" lang="en-US" sz="1800">
                <a:solidFill>
                  <a:schemeClr val="hlink"/>
                </a:solidFill>
                <a:latin typeface="Tahoma" pitchFamily="34" charset="0"/>
                <a:sym typeface="Symbol" pitchFamily="18" charset="2"/>
              </a:rPr>
              <a:t></a:t>
            </a:r>
            <a:r>
              <a:rPr kumimoji="0" lang="en-US" sz="1800">
                <a:solidFill>
                  <a:schemeClr val="hlink"/>
                </a:solidFill>
                <a:latin typeface="Tahoma" pitchFamily="34" charset="0"/>
              </a:rPr>
              <a:t>(g(n)),</a:t>
            </a:r>
            <a:r>
              <a:rPr kumimoji="0" lang="en-US" sz="1800">
                <a:latin typeface="Tahoma" pitchFamily="34" charset="0"/>
              </a:rPr>
              <a:t> functions that grow </a:t>
            </a:r>
            <a:r>
              <a:rPr kumimoji="0" lang="en-US" sz="1800" u="sng">
                <a:latin typeface="Tahoma" pitchFamily="34" charset="0"/>
              </a:rPr>
              <a:t>at least as fast as</a:t>
            </a:r>
            <a:r>
              <a:rPr kumimoji="0" lang="en-US" sz="1800">
                <a:latin typeface="Tahoma" pitchFamily="34" charset="0"/>
              </a:rPr>
              <a:t> g(n) </a:t>
            </a:r>
            <a:endParaRPr kumimoji="0" lang="en-CA" altLang="zh-CN" sz="1800">
              <a:latin typeface="Tahoma" pitchFamily="34" charset="0"/>
            </a:endParaRPr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2073275" y="2209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2982913" y="3048000"/>
            <a:ext cx="5719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kumimoji="0" lang="en-US">
                <a:latin typeface="Tahoma" pitchFamily="34" charset="0"/>
                <a:sym typeface="Symbol" pitchFamily="18" charset="2"/>
              </a:rPr>
              <a:t></a:t>
            </a:r>
            <a:r>
              <a:rPr kumimoji="0" lang="en-US" sz="1800">
                <a:latin typeface="Tahoma" pitchFamily="34" charset="0"/>
              </a:rPr>
              <a:t>(g(n)), functions that grow </a:t>
            </a:r>
            <a:r>
              <a:rPr kumimoji="0" lang="en-US" sz="1800" u="sng">
                <a:latin typeface="Tahoma" pitchFamily="34" charset="0"/>
              </a:rPr>
              <a:t>at the same rate as</a:t>
            </a:r>
            <a:r>
              <a:rPr kumimoji="0" lang="en-US" sz="1800">
                <a:latin typeface="Tahoma" pitchFamily="34" charset="0"/>
              </a:rPr>
              <a:t> g(n) </a:t>
            </a:r>
            <a:endParaRPr kumimoji="0" lang="en-CA" altLang="zh-CN" sz="1800">
              <a:latin typeface="Tahoma" pitchFamily="34" charset="0"/>
            </a:endParaRPr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1920875" y="3352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3124200" y="4494213"/>
            <a:ext cx="5111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kumimoji="0" lang="en-US" sz="1800">
                <a:solidFill>
                  <a:schemeClr val="folHlink"/>
                </a:solidFill>
                <a:latin typeface="Tahoma" pitchFamily="34" charset="0"/>
                <a:sym typeface="Symbol" pitchFamily="18" charset="2"/>
              </a:rPr>
              <a:t>O</a:t>
            </a:r>
            <a:r>
              <a:rPr kumimoji="0" lang="en-US" sz="1800">
                <a:solidFill>
                  <a:schemeClr val="folHlink"/>
                </a:solidFill>
                <a:latin typeface="Tahoma" pitchFamily="34" charset="0"/>
              </a:rPr>
              <a:t>(g(n)),</a:t>
            </a:r>
            <a:r>
              <a:rPr kumimoji="0" lang="en-US" sz="1800">
                <a:latin typeface="Tahoma" pitchFamily="34" charset="0"/>
              </a:rPr>
              <a:t> functions that grow </a:t>
            </a:r>
            <a:r>
              <a:rPr kumimoji="0" lang="en-US" sz="1800" u="sng">
                <a:latin typeface="Tahoma" pitchFamily="34" charset="0"/>
              </a:rPr>
              <a:t>no faster than</a:t>
            </a:r>
            <a:r>
              <a:rPr kumimoji="0" lang="en-US" sz="1800">
                <a:latin typeface="Tahoma" pitchFamily="34" charset="0"/>
              </a:rPr>
              <a:t> g(n) </a:t>
            </a:r>
            <a:endParaRPr kumimoji="0" lang="en-CA" altLang="zh-CN" sz="1800">
              <a:latin typeface="Tahoma" pitchFamily="34" charset="0"/>
            </a:endParaRP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2073275" y="4648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1082675" y="3352800"/>
            <a:ext cx="612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kumimoji="0" lang="en-US" sz="1800">
                <a:latin typeface="Tahoma" pitchFamily="34" charset="0"/>
              </a:rPr>
              <a:t>g(n)</a:t>
            </a:r>
            <a:endParaRPr kumimoji="0" lang="en-CA" altLang="zh-CN" sz="1800">
              <a:latin typeface="Tahoma" pitchFamily="34" charset="0"/>
            </a:endParaRP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5029200" y="1633538"/>
            <a:ext cx="62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kumimoji="0" lang="en-US">
                <a:latin typeface="Tahoma" pitchFamily="34" charset="0"/>
              </a:rPr>
              <a:t>&gt;=</a:t>
            </a:r>
            <a:endParaRPr kumimoji="0" lang="en-CA" altLang="zh-CN">
              <a:latin typeface="Tahoma" pitchFamily="34" charset="0"/>
            </a:endParaRP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5121275" y="4038600"/>
            <a:ext cx="62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kumimoji="0" lang="en-US">
                <a:latin typeface="Tahoma" pitchFamily="34" charset="0"/>
              </a:rPr>
              <a:t>&lt;=</a:t>
            </a:r>
            <a:endParaRPr kumimoji="0" lang="en-CA" altLang="zh-CN">
              <a:latin typeface="Tahoma" pitchFamily="34" charset="0"/>
            </a:endParaRP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5121275" y="2667000"/>
            <a:ext cx="40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kumimoji="0" lang="en-US">
                <a:latin typeface="Tahoma" pitchFamily="34" charset="0"/>
              </a:rPr>
              <a:t>=</a:t>
            </a:r>
            <a:endParaRPr kumimoji="0" lang="en-CA" altLang="zh-CN">
              <a:latin typeface="Tahoma" pitchFamily="34" charset="0"/>
            </a:endParaRPr>
          </a:p>
        </p:txBody>
      </p:sp>
      <p:sp>
        <p:nvSpPr>
          <p:cNvPr id="28686" name="Date Placeholder 1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 descr="blue055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325563"/>
          </a:xfrm>
        </p:spPr>
        <p:txBody>
          <a:bodyPr/>
          <a:lstStyle/>
          <a:p>
            <a:pPr eaLnBrk="1" hangingPunct="1"/>
            <a:r>
              <a:rPr lang="en-US" altLang="zh-CN" sz="4000" smtClean="0">
                <a:ea typeface="宋体" pitchFamily="2" charset="-122"/>
              </a:rPr>
              <a:t>Some Properties of Asymptotic Order of Growth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153400" cy="4267200"/>
          </a:xfrm>
        </p:spPr>
        <p:txBody>
          <a:bodyPr>
            <a:normAutofit lnSpcReduction="10000"/>
          </a:bodyPr>
          <a:lstStyle/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zh-CN" sz="2400" smtClean="0">
                <a:ea typeface="宋体" pitchFamily="2" charset="-122"/>
              </a:rPr>
              <a:t> </a:t>
            </a:r>
            <a:r>
              <a:rPr lang="en-US" altLang="zh-CN" sz="2400" i="1" smtClean="0">
                <a:ea typeface="宋体" pitchFamily="2" charset="-122"/>
              </a:rPr>
              <a:t>f</a:t>
            </a:r>
            <a:r>
              <a:rPr lang="en-US" altLang="zh-CN" sz="2400" smtClean="0">
                <a:ea typeface="宋体" pitchFamily="2" charset="-122"/>
              </a:rPr>
              <a:t>(</a:t>
            </a:r>
            <a:r>
              <a:rPr lang="en-US" altLang="zh-CN" sz="2400" i="1" smtClean="0">
                <a:ea typeface="宋体" pitchFamily="2" charset="-122"/>
              </a:rPr>
              <a:t>n</a:t>
            </a:r>
            <a:r>
              <a:rPr lang="en-US" altLang="zh-CN" sz="2400" smtClean="0">
                <a:ea typeface="宋体" pitchFamily="2" charset="-122"/>
              </a:rPr>
              <a:t>) </a:t>
            </a:r>
            <a:r>
              <a:rPr lang="en-US" altLang="zh-CN" sz="2400" smtClean="0">
                <a:ea typeface="宋体" pitchFamily="2" charset="-122"/>
                <a:sym typeface="Symbol" pitchFamily="18" charset="2"/>
              </a:rPr>
              <a:t></a:t>
            </a:r>
            <a:r>
              <a:rPr lang="en-US" altLang="zh-CN" sz="2400" smtClean="0">
                <a:ea typeface="宋体" pitchFamily="2" charset="-122"/>
              </a:rPr>
              <a:t> O(</a:t>
            </a:r>
            <a:r>
              <a:rPr lang="en-US" altLang="zh-CN" sz="2400" i="1" smtClean="0">
                <a:ea typeface="宋体" pitchFamily="2" charset="-122"/>
              </a:rPr>
              <a:t>f</a:t>
            </a:r>
            <a:r>
              <a:rPr lang="en-US" altLang="zh-CN" sz="2400" smtClean="0">
                <a:ea typeface="宋体" pitchFamily="2" charset="-122"/>
              </a:rPr>
              <a:t>(</a:t>
            </a:r>
            <a:r>
              <a:rPr lang="en-US" altLang="zh-CN" sz="2400" i="1" smtClean="0">
                <a:ea typeface="宋体" pitchFamily="2" charset="-122"/>
              </a:rPr>
              <a:t>n</a:t>
            </a:r>
            <a:r>
              <a:rPr lang="en-US" altLang="zh-CN" sz="2400" smtClean="0">
                <a:ea typeface="宋体" pitchFamily="2" charset="-122"/>
              </a:rPr>
              <a:t>))</a:t>
            </a:r>
            <a:br>
              <a:rPr lang="en-US" altLang="zh-CN" sz="2400" smtClean="0">
                <a:ea typeface="宋体" pitchFamily="2" charset="-122"/>
              </a:rPr>
            </a:br>
            <a:endParaRPr lang="en-US" altLang="zh-CN" sz="2400" smtClean="0">
              <a:ea typeface="宋体" pitchFamily="2" charset="-122"/>
            </a:endParaRP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zh-CN" sz="2400" smtClean="0">
                <a:ea typeface="宋体" pitchFamily="2" charset="-122"/>
              </a:rPr>
              <a:t> </a:t>
            </a:r>
            <a:r>
              <a:rPr lang="en-US" altLang="zh-CN" sz="2400" i="1" smtClean="0">
                <a:ea typeface="宋体" pitchFamily="2" charset="-122"/>
              </a:rPr>
              <a:t>f</a:t>
            </a:r>
            <a:r>
              <a:rPr lang="en-US" altLang="zh-CN" sz="2400" smtClean="0">
                <a:ea typeface="宋体" pitchFamily="2" charset="-122"/>
              </a:rPr>
              <a:t>(</a:t>
            </a:r>
            <a:r>
              <a:rPr lang="en-US" altLang="zh-CN" sz="2400" i="1" smtClean="0">
                <a:ea typeface="宋体" pitchFamily="2" charset="-122"/>
              </a:rPr>
              <a:t>n</a:t>
            </a:r>
            <a:r>
              <a:rPr lang="en-US" altLang="zh-CN" sz="2400" smtClean="0">
                <a:ea typeface="宋体" pitchFamily="2" charset="-122"/>
              </a:rPr>
              <a:t>) </a:t>
            </a:r>
            <a:r>
              <a:rPr lang="en-US" altLang="zh-CN" sz="2400" smtClean="0">
                <a:ea typeface="宋体" pitchFamily="2" charset="-122"/>
                <a:sym typeface="Symbol" pitchFamily="18" charset="2"/>
              </a:rPr>
              <a:t></a:t>
            </a:r>
            <a:r>
              <a:rPr lang="en-US" altLang="zh-CN" sz="2400" smtClean="0">
                <a:ea typeface="宋体" pitchFamily="2" charset="-122"/>
              </a:rPr>
              <a:t> O(</a:t>
            </a:r>
            <a:r>
              <a:rPr lang="en-US" altLang="zh-CN" sz="2400" i="1" smtClean="0">
                <a:ea typeface="宋体" pitchFamily="2" charset="-122"/>
              </a:rPr>
              <a:t>g</a:t>
            </a:r>
            <a:r>
              <a:rPr lang="en-US" altLang="zh-CN" sz="2400" smtClean="0">
                <a:ea typeface="宋体" pitchFamily="2" charset="-122"/>
              </a:rPr>
              <a:t>(</a:t>
            </a:r>
            <a:r>
              <a:rPr lang="en-US" altLang="zh-CN" sz="2400" i="1" smtClean="0">
                <a:ea typeface="宋体" pitchFamily="2" charset="-122"/>
              </a:rPr>
              <a:t>n</a:t>
            </a:r>
            <a:r>
              <a:rPr lang="en-US" altLang="zh-CN" sz="2400" smtClean="0">
                <a:ea typeface="宋体" pitchFamily="2" charset="-122"/>
              </a:rPr>
              <a:t>)) iff </a:t>
            </a:r>
            <a:r>
              <a:rPr lang="en-US" altLang="zh-CN" sz="2400" i="1" smtClean="0">
                <a:ea typeface="宋体" pitchFamily="2" charset="-122"/>
              </a:rPr>
              <a:t>g</a:t>
            </a:r>
            <a:r>
              <a:rPr lang="en-US" altLang="zh-CN" sz="2400" smtClean="0">
                <a:ea typeface="宋体" pitchFamily="2" charset="-122"/>
              </a:rPr>
              <a:t>(</a:t>
            </a:r>
            <a:r>
              <a:rPr lang="en-US" altLang="zh-CN" sz="2400" i="1" smtClean="0">
                <a:ea typeface="宋体" pitchFamily="2" charset="-122"/>
              </a:rPr>
              <a:t>n</a:t>
            </a:r>
            <a:r>
              <a:rPr lang="en-US" altLang="zh-CN" sz="2400" smtClean="0">
                <a:ea typeface="宋体" pitchFamily="2" charset="-122"/>
              </a:rPr>
              <a:t>) </a:t>
            </a:r>
            <a:r>
              <a:rPr lang="en-US" altLang="zh-CN" sz="2400" smtClean="0">
                <a:ea typeface="宋体" pitchFamily="2" charset="-122"/>
                <a:sym typeface="Symbol" pitchFamily="18" charset="2"/>
              </a:rPr>
              <a:t>(</a:t>
            </a:r>
            <a:r>
              <a:rPr lang="en-US" altLang="zh-CN" sz="2400" i="1" smtClean="0">
                <a:ea typeface="宋体" pitchFamily="2" charset="-122"/>
                <a:sym typeface="Symbol" pitchFamily="18" charset="2"/>
              </a:rPr>
              <a:t>f</a:t>
            </a:r>
            <a:r>
              <a:rPr lang="en-US" altLang="zh-CN" sz="2400" smtClean="0">
                <a:ea typeface="宋体" pitchFamily="2" charset="-122"/>
                <a:sym typeface="Symbol" pitchFamily="18" charset="2"/>
              </a:rPr>
              <a:t>(n))</a:t>
            </a:r>
            <a:r>
              <a:rPr lang="en-US" altLang="zh-CN" sz="2400" smtClean="0">
                <a:ea typeface="宋体" pitchFamily="2" charset="-122"/>
              </a:rPr>
              <a:t> </a:t>
            </a:r>
            <a:r>
              <a:rPr lang="en-US" altLang="zh-CN" sz="2400" i="1" smtClean="0">
                <a:ea typeface="宋体" pitchFamily="2" charset="-122"/>
              </a:rPr>
              <a:t/>
            </a:r>
            <a:br>
              <a:rPr lang="en-US" altLang="zh-CN" sz="2400" i="1" smtClean="0">
                <a:ea typeface="宋体" pitchFamily="2" charset="-122"/>
              </a:rPr>
            </a:br>
            <a:endParaRPr lang="en-US" altLang="zh-CN" sz="2400" i="1" smtClean="0">
              <a:ea typeface="宋体" pitchFamily="2" charset="-122"/>
            </a:endParaRP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zh-CN" sz="2400" smtClean="0">
                <a:ea typeface="宋体" pitchFamily="2" charset="-122"/>
              </a:rPr>
              <a:t>If </a:t>
            </a:r>
            <a:r>
              <a:rPr lang="en-US" altLang="zh-CN" sz="2400" i="1" smtClean="0">
                <a:ea typeface="宋体" pitchFamily="2" charset="-122"/>
              </a:rPr>
              <a:t>f</a:t>
            </a:r>
            <a:r>
              <a:rPr lang="en-US" altLang="zh-CN" sz="2400" baseline="-25000" smtClean="0">
                <a:ea typeface="宋体" pitchFamily="2" charset="-122"/>
              </a:rPr>
              <a:t> </a:t>
            </a:r>
            <a:r>
              <a:rPr lang="en-US" altLang="zh-CN" sz="2400" smtClean="0">
                <a:ea typeface="宋体" pitchFamily="2" charset="-122"/>
              </a:rPr>
              <a:t>(</a:t>
            </a:r>
            <a:r>
              <a:rPr lang="en-US" altLang="zh-CN" sz="2400" i="1" smtClean="0">
                <a:ea typeface="宋体" pitchFamily="2" charset="-122"/>
              </a:rPr>
              <a:t>n</a:t>
            </a:r>
            <a:r>
              <a:rPr lang="en-US" altLang="zh-CN" sz="2400" smtClean="0">
                <a:ea typeface="宋体" pitchFamily="2" charset="-122"/>
              </a:rPr>
              <a:t>) </a:t>
            </a:r>
            <a:r>
              <a:rPr lang="en-US" altLang="zh-CN" sz="2400" smtClean="0">
                <a:ea typeface="宋体" pitchFamily="2" charset="-122"/>
                <a:sym typeface="Symbol" pitchFamily="18" charset="2"/>
              </a:rPr>
              <a:t></a:t>
            </a:r>
            <a:r>
              <a:rPr lang="en-US" altLang="zh-CN" sz="2400" smtClean="0">
                <a:ea typeface="宋体" pitchFamily="2" charset="-122"/>
              </a:rPr>
              <a:t> O(</a:t>
            </a:r>
            <a:r>
              <a:rPr lang="en-US" altLang="zh-CN" sz="2400" i="1" smtClean="0">
                <a:ea typeface="宋体" pitchFamily="2" charset="-122"/>
              </a:rPr>
              <a:t>g</a:t>
            </a:r>
            <a:r>
              <a:rPr lang="en-US" altLang="zh-CN" sz="2400" baseline="-25000" smtClean="0">
                <a:ea typeface="宋体" pitchFamily="2" charset="-122"/>
              </a:rPr>
              <a:t> </a:t>
            </a:r>
            <a:r>
              <a:rPr lang="en-US" altLang="zh-CN" sz="2400" smtClean="0">
                <a:ea typeface="宋体" pitchFamily="2" charset="-122"/>
              </a:rPr>
              <a:t>(</a:t>
            </a:r>
            <a:r>
              <a:rPr lang="en-US" altLang="zh-CN" sz="2400" i="1" smtClean="0">
                <a:ea typeface="宋体" pitchFamily="2" charset="-122"/>
              </a:rPr>
              <a:t>n</a:t>
            </a:r>
            <a:r>
              <a:rPr lang="en-US" altLang="zh-CN" sz="2400" smtClean="0">
                <a:ea typeface="宋体" pitchFamily="2" charset="-122"/>
              </a:rPr>
              <a:t>)) and </a:t>
            </a:r>
            <a:r>
              <a:rPr lang="en-US" altLang="zh-CN" sz="2400" i="1" smtClean="0">
                <a:ea typeface="宋体" pitchFamily="2" charset="-122"/>
              </a:rPr>
              <a:t>g</a:t>
            </a:r>
            <a:r>
              <a:rPr lang="en-US" altLang="zh-CN" sz="2400" smtClean="0">
                <a:ea typeface="宋体" pitchFamily="2" charset="-122"/>
              </a:rPr>
              <a:t>(</a:t>
            </a:r>
            <a:r>
              <a:rPr lang="en-US" altLang="zh-CN" sz="2400" i="1" smtClean="0">
                <a:ea typeface="宋体" pitchFamily="2" charset="-122"/>
              </a:rPr>
              <a:t>n</a:t>
            </a:r>
            <a:r>
              <a:rPr lang="en-US" altLang="zh-CN" sz="2400" smtClean="0">
                <a:ea typeface="宋体" pitchFamily="2" charset="-122"/>
              </a:rPr>
              <a:t>) </a:t>
            </a:r>
            <a:r>
              <a:rPr lang="en-US" altLang="zh-CN" sz="2400" smtClean="0">
                <a:ea typeface="宋体" pitchFamily="2" charset="-122"/>
                <a:sym typeface="Symbol" pitchFamily="18" charset="2"/>
              </a:rPr>
              <a:t></a:t>
            </a:r>
            <a:r>
              <a:rPr lang="en-US" altLang="zh-CN" sz="2400" smtClean="0">
                <a:ea typeface="宋体" pitchFamily="2" charset="-122"/>
              </a:rPr>
              <a:t> O(</a:t>
            </a:r>
            <a:r>
              <a:rPr lang="en-US" altLang="zh-CN" sz="2400" i="1" smtClean="0">
                <a:ea typeface="宋体" pitchFamily="2" charset="-122"/>
              </a:rPr>
              <a:t>h</a:t>
            </a:r>
            <a:r>
              <a:rPr lang="en-US" altLang="zh-CN" sz="2400" smtClean="0">
                <a:ea typeface="宋体" pitchFamily="2" charset="-122"/>
              </a:rPr>
              <a:t>(</a:t>
            </a:r>
            <a:r>
              <a:rPr lang="en-US" altLang="zh-CN" sz="2400" i="1" smtClean="0">
                <a:ea typeface="宋体" pitchFamily="2" charset="-122"/>
              </a:rPr>
              <a:t>n</a:t>
            </a:r>
            <a:r>
              <a:rPr lang="en-US" altLang="zh-CN" sz="2400" smtClean="0">
                <a:ea typeface="宋体" pitchFamily="2" charset="-122"/>
              </a:rPr>
              <a:t>)) , then</a:t>
            </a:r>
            <a:r>
              <a:rPr lang="en-US" altLang="zh-CN" sz="2400" i="1" smtClean="0">
                <a:ea typeface="宋体" pitchFamily="2" charset="-122"/>
              </a:rPr>
              <a:t> f</a:t>
            </a:r>
            <a:r>
              <a:rPr lang="en-US" altLang="zh-CN" sz="2400" smtClean="0">
                <a:ea typeface="宋体" pitchFamily="2" charset="-122"/>
              </a:rPr>
              <a:t>(</a:t>
            </a:r>
            <a:r>
              <a:rPr lang="en-US" altLang="zh-CN" sz="2400" i="1" smtClean="0">
                <a:ea typeface="宋体" pitchFamily="2" charset="-122"/>
              </a:rPr>
              <a:t>n</a:t>
            </a:r>
            <a:r>
              <a:rPr lang="en-US" altLang="zh-CN" sz="2400" smtClean="0">
                <a:ea typeface="宋体" pitchFamily="2" charset="-122"/>
              </a:rPr>
              <a:t>) </a:t>
            </a:r>
            <a:r>
              <a:rPr lang="en-US" altLang="zh-CN" sz="2400" smtClean="0">
                <a:ea typeface="宋体" pitchFamily="2" charset="-122"/>
                <a:sym typeface="Symbol" pitchFamily="18" charset="2"/>
              </a:rPr>
              <a:t></a:t>
            </a:r>
            <a:r>
              <a:rPr lang="en-US" altLang="zh-CN" sz="2400" smtClean="0">
                <a:ea typeface="宋体" pitchFamily="2" charset="-122"/>
              </a:rPr>
              <a:t> O(</a:t>
            </a:r>
            <a:r>
              <a:rPr lang="en-US" altLang="zh-CN" sz="2400" i="1" smtClean="0">
                <a:ea typeface="宋体" pitchFamily="2" charset="-122"/>
              </a:rPr>
              <a:t>h</a:t>
            </a:r>
            <a:r>
              <a:rPr lang="en-US" altLang="zh-CN" sz="2400" smtClean="0">
                <a:ea typeface="宋体" pitchFamily="2" charset="-122"/>
              </a:rPr>
              <a:t>(</a:t>
            </a:r>
            <a:r>
              <a:rPr lang="en-US" altLang="zh-CN" sz="2400" i="1" smtClean="0">
                <a:ea typeface="宋体" pitchFamily="2" charset="-122"/>
              </a:rPr>
              <a:t>n</a:t>
            </a:r>
            <a:r>
              <a:rPr lang="en-US" altLang="zh-CN" sz="2400" smtClean="0">
                <a:ea typeface="宋体" pitchFamily="2" charset="-122"/>
              </a:rPr>
              <a:t>)) </a:t>
            </a:r>
            <a:r>
              <a:rPr lang="en-US" altLang="zh-CN" sz="2400" smtClean="0">
                <a:ea typeface="宋体" pitchFamily="2" charset="-122"/>
                <a:sym typeface="Symbol" pitchFamily="18" charset="2"/>
              </a:rPr>
              <a:t/>
            </a:r>
            <a:br>
              <a:rPr lang="en-US" altLang="zh-CN" sz="2400" smtClean="0">
                <a:ea typeface="宋体" pitchFamily="2" charset="-122"/>
                <a:sym typeface="Symbol" pitchFamily="18" charset="2"/>
              </a:rPr>
            </a:br>
            <a:r>
              <a:rPr lang="en-US" altLang="zh-CN" sz="2400" smtClean="0">
                <a:ea typeface="宋体" pitchFamily="2" charset="-122"/>
                <a:sym typeface="Symbol" pitchFamily="18" charset="2"/>
              </a:rPr>
              <a:t/>
            </a:r>
            <a:br>
              <a:rPr lang="en-US" altLang="zh-CN" sz="2400" smtClean="0">
                <a:ea typeface="宋体" pitchFamily="2" charset="-122"/>
                <a:sym typeface="Symbol" pitchFamily="18" charset="2"/>
              </a:rPr>
            </a:br>
            <a:r>
              <a:rPr lang="en-US" altLang="zh-CN" sz="2400" smtClean="0">
                <a:ea typeface="宋体" pitchFamily="2" charset="-122"/>
                <a:sym typeface="Symbol" pitchFamily="18" charset="2"/>
              </a:rPr>
              <a:t>Note similarity with </a:t>
            </a:r>
            <a:r>
              <a:rPr lang="en-US" altLang="zh-CN" sz="2400" i="1" smtClean="0">
                <a:ea typeface="宋体" pitchFamily="2" charset="-122"/>
                <a:sym typeface="Symbol" pitchFamily="18" charset="2"/>
              </a:rPr>
              <a:t>a </a:t>
            </a:r>
            <a:r>
              <a:rPr lang="en-US" altLang="zh-CN" sz="2400" smtClean="0">
                <a:latin typeface="Lucida Grande" pitchFamily="84" charset="0"/>
                <a:ea typeface="宋体" pitchFamily="2" charset="-122"/>
                <a:sym typeface="Symbol" pitchFamily="18" charset="2"/>
              </a:rPr>
              <a:t>≤</a:t>
            </a:r>
            <a:r>
              <a:rPr lang="en-US" altLang="zh-CN" sz="2400" i="1" smtClean="0">
                <a:ea typeface="宋体" pitchFamily="2" charset="-122"/>
                <a:sym typeface="Symbol" pitchFamily="18" charset="2"/>
              </a:rPr>
              <a:t> </a:t>
            </a:r>
            <a:r>
              <a:rPr lang="en-US" altLang="zh-CN" sz="2400" smtClean="0">
                <a:ea typeface="宋体" pitchFamily="2" charset="-122"/>
                <a:sym typeface="Symbol" pitchFamily="18" charset="2"/>
              </a:rPr>
              <a:t>b</a:t>
            </a:r>
            <a:br>
              <a:rPr lang="en-US" altLang="zh-CN" sz="2400" smtClean="0">
                <a:ea typeface="宋体" pitchFamily="2" charset="-122"/>
                <a:sym typeface="Symbol" pitchFamily="18" charset="2"/>
              </a:rPr>
            </a:br>
            <a:endParaRPr lang="en-US" altLang="zh-CN" sz="2400" smtClean="0">
              <a:ea typeface="宋体" pitchFamily="2" charset="-122"/>
              <a:sym typeface="Symbol" pitchFamily="18" charset="2"/>
            </a:endParaRP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zh-CN" sz="2400" smtClean="0">
                <a:ea typeface="宋体" pitchFamily="2" charset="-122"/>
              </a:rPr>
              <a:t>If </a:t>
            </a:r>
            <a:r>
              <a:rPr lang="en-US" altLang="zh-CN" sz="2400" i="1" smtClean="0">
                <a:ea typeface="宋体" pitchFamily="2" charset="-122"/>
              </a:rPr>
              <a:t>f</a:t>
            </a:r>
            <a:r>
              <a:rPr lang="en-US" altLang="zh-CN" sz="2400" baseline="-25000" smtClean="0">
                <a:ea typeface="宋体" pitchFamily="2" charset="-122"/>
              </a:rPr>
              <a:t>1</a:t>
            </a:r>
            <a:r>
              <a:rPr lang="en-US" altLang="zh-CN" sz="2400" smtClean="0">
                <a:ea typeface="宋体" pitchFamily="2" charset="-122"/>
              </a:rPr>
              <a:t>(</a:t>
            </a:r>
            <a:r>
              <a:rPr lang="en-US" altLang="zh-CN" sz="2400" i="1" smtClean="0">
                <a:ea typeface="宋体" pitchFamily="2" charset="-122"/>
              </a:rPr>
              <a:t>n</a:t>
            </a:r>
            <a:r>
              <a:rPr lang="en-US" altLang="zh-CN" sz="2400" smtClean="0">
                <a:ea typeface="宋体" pitchFamily="2" charset="-122"/>
              </a:rPr>
              <a:t>) </a:t>
            </a:r>
            <a:r>
              <a:rPr lang="en-US" altLang="zh-CN" sz="2400" smtClean="0">
                <a:ea typeface="宋体" pitchFamily="2" charset="-122"/>
                <a:sym typeface="Symbol" pitchFamily="18" charset="2"/>
              </a:rPr>
              <a:t></a:t>
            </a:r>
            <a:r>
              <a:rPr lang="en-US" altLang="zh-CN" sz="2400" smtClean="0">
                <a:ea typeface="宋体" pitchFamily="2" charset="-122"/>
              </a:rPr>
              <a:t> O(</a:t>
            </a:r>
            <a:r>
              <a:rPr lang="en-US" altLang="zh-CN" sz="2400" i="1" smtClean="0">
                <a:ea typeface="宋体" pitchFamily="2" charset="-122"/>
              </a:rPr>
              <a:t>g</a:t>
            </a:r>
            <a:r>
              <a:rPr lang="en-US" altLang="zh-CN" sz="2400" baseline="-25000" smtClean="0">
                <a:ea typeface="宋体" pitchFamily="2" charset="-122"/>
              </a:rPr>
              <a:t>1</a:t>
            </a:r>
            <a:r>
              <a:rPr lang="en-US" altLang="zh-CN" sz="2400" smtClean="0">
                <a:ea typeface="宋体" pitchFamily="2" charset="-122"/>
              </a:rPr>
              <a:t>(</a:t>
            </a:r>
            <a:r>
              <a:rPr lang="en-US" altLang="zh-CN" sz="2400" i="1" smtClean="0">
                <a:ea typeface="宋体" pitchFamily="2" charset="-122"/>
              </a:rPr>
              <a:t>n</a:t>
            </a:r>
            <a:r>
              <a:rPr lang="en-US" altLang="zh-CN" sz="2400" smtClean="0">
                <a:ea typeface="宋体" pitchFamily="2" charset="-122"/>
              </a:rPr>
              <a:t>)) and </a:t>
            </a:r>
            <a:r>
              <a:rPr lang="en-US" altLang="zh-CN" sz="2400" i="1" smtClean="0">
                <a:ea typeface="宋体" pitchFamily="2" charset="-122"/>
              </a:rPr>
              <a:t>f</a:t>
            </a:r>
            <a:r>
              <a:rPr lang="en-US" altLang="zh-CN" sz="2400" baseline="-25000" smtClean="0">
                <a:ea typeface="宋体" pitchFamily="2" charset="-122"/>
              </a:rPr>
              <a:t>2</a:t>
            </a:r>
            <a:r>
              <a:rPr lang="en-US" altLang="zh-CN" sz="2400" smtClean="0">
                <a:ea typeface="宋体" pitchFamily="2" charset="-122"/>
              </a:rPr>
              <a:t>(</a:t>
            </a:r>
            <a:r>
              <a:rPr lang="en-US" altLang="zh-CN" sz="2400" i="1" smtClean="0">
                <a:ea typeface="宋体" pitchFamily="2" charset="-122"/>
              </a:rPr>
              <a:t>n</a:t>
            </a:r>
            <a:r>
              <a:rPr lang="en-US" altLang="zh-CN" sz="2400" smtClean="0">
                <a:ea typeface="宋体" pitchFamily="2" charset="-122"/>
              </a:rPr>
              <a:t>) </a:t>
            </a:r>
            <a:r>
              <a:rPr lang="en-US" altLang="zh-CN" sz="2400" smtClean="0">
                <a:ea typeface="宋体" pitchFamily="2" charset="-122"/>
                <a:sym typeface="Symbol" pitchFamily="18" charset="2"/>
              </a:rPr>
              <a:t></a:t>
            </a:r>
            <a:r>
              <a:rPr lang="en-US" altLang="zh-CN" sz="2400" smtClean="0">
                <a:ea typeface="宋体" pitchFamily="2" charset="-122"/>
              </a:rPr>
              <a:t> O(</a:t>
            </a:r>
            <a:r>
              <a:rPr lang="en-US" altLang="zh-CN" sz="2400" i="1" smtClean="0">
                <a:ea typeface="宋体" pitchFamily="2" charset="-122"/>
              </a:rPr>
              <a:t>g</a:t>
            </a:r>
            <a:r>
              <a:rPr lang="en-US" altLang="zh-CN" sz="2400" baseline="-25000" smtClean="0">
                <a:ea typeface="宋体" pitchFamily="2" charset="-122"/>
              </a:rPr>
              <a:t>2</a:t>
            </a:r>
            <a:r>
              <a:rPr lang="en-US" altLang="zh-CN" sz="2400" smtClean="0">
                <a:ea typeface="宋体" pitchFamily="2" charset="-122"/>
              </a:rPr>
              <a:t>(</a:t>
            </a:r>
            <a:r>
              <a:rPr lang="en-US" altLang="zh-CN" sz="2400" i="1" smtClean="0">
                <a:ea typeface="宋体" pitchFamily="2" charset="-122"/>
              </a:rPr>
              <a:t>n</a:t>
            </a:r>
            <a:r>
              <a:rPr lang="en-US" altLang="zh-CN" sz="2400" smtClean="0">
                <a:ea typeface="宋体" pitchFamily="2" charset="-122"/>
              </a:rPr>
              <a:t>)) , then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400" smtClean="0">
                <a:ea typeface="宋体" pitchFamily="2" charset="-122"/>
              </a:rPr>
              <a:t>                	 </a:t>
            </a:r>
            <a:r>
              <a:rPr lang="en-US" altLang="zh-CN" sz="2400" i="1" smtClean="0">
                <a:ea typeface="宋体" pitchFamily="2" charset="-122"/>
              </a:rPr>
              <a:t>f</a:t>
            </a:r>
            <a:r>
              <a:rPr lang="en-US" altLang="zh-CN" sz="2400" baseline="-25000" smtClean="0">
                <a:ea typeface="宋体" pitchFamily="2" charset="-122"/>
              </a:rPr>
              <a:t>1</a:t>
            </a:r>
            <a:r>
              <a:rPr lang="en-US" altLang="zh-CN" sz="2400" smtClean="0">
                <a:ea typeface="宋体" pitchFamily="2" charset="-122"/>
              </a:rPr>
              <a:t>(</a:t>
            </a:r>
            <a:r>
              <a:rPr lang="en-US" altLang="zh-CN" sz="2400" i="1" smtClean="0">
                <a:ea typeface="宋体" pitchFamily="2" charset="-122"/>
              </a:rPr>
              <a:t>n</a:t>
            </a:r>
            <a:r>
              <a:rPr lang="en-US" altLang="zh-CN" sz="2400" smtClean="0">
                <a:ea typeface="宋体" pitchFamily="2" charset="-122"/>
              </a:rPr>
              <a:t>) </a:t>
            </a:r>
            <a:r>
              <a:rPr lang="en-US" altLang="zh-CN" sz="2400" smtClean="0">
                <a:ea typeface="宋体" pitchFamily="2" charset="-122"/>
                <a:sym typeface="Symbol" pitchFamily="18" charset="2"/>
              </a:rPr>
              <a:t>+</a:t>
            </a:r>
            <a:r>
              <a:rPr lang="en-US" altLang="zh-CN" sz="2400" smtClean="0">
                <a:ea typeface="宋体" pitchFamily="2" charset="-122"/>
              </a:rPr>
              <a:t> </a:t>
            </a:r>
            <a:r>
              <a:rPr lang="en-US" altLang="zh-CN" sz="2400" i="1" smtClean="0">
                <a:ea typeface="宋体" pitchFamily="2" charset="-122"/>
              </a:rPr>
              <a:t>f</a:t>
            </a:r>
            <a:r>
              <a:rPr lang="en-US" altLang="zh-CN" sz="2400" baseline="-25000" smtClean="0">
                <a:ea typeface="宋体" pitchFamily="2" charset="-122"/>
              </a:rPr>
              <a:t>2</a:t>
            </a:r>
            <a:r>
              <a:rPr lang="en-US" altLang="zh-CN" sz="2400" smtClean="0">
                <a:ea typeface="宋体" pitchFamily="2" charset="-122"/>
              </a:rPr>
              <a:t>(</a:t>
            </a:r>
            <a:r>
              <a:rPr lang="en-US" altLang="zh-CN" sz="2400" i="1" smtClean="0">
                <a:ea typeface="宋体" pitchFamily="2" charset="-122"/>
              </a:rPr>
              <a:t>n</a:t>
            </a:r>
            <a:r>
              <a:rPr lang="en-US" altLang="zh-CN" sz="2400" smtClean="0">
                <a:ea typeface="宋体" pitchFamily="2" charset="-122"/>
              </a:rPr>
              <a:t>) </a:t>
            </a:r>
            <a:r>
              <a:rPr lang="en-US" altLang="zh-CN" sz="2400" smtClean="0">
                <a:ea typeface="宋体" pitchFamily="2" charset="-122"/>
                <a:sym typeface="Symbol" pitchFamily="18" charset="2"/>
              </a:rPr>
              <a:t></a:t>
            </a:r>
            <a:r>
              <a:rPr lang="en-US" altLang="zh-CN" sz="2400" smtClean="0">
                <a:ea typeface="宋体" pitchFamily="2" charset="-122"/>
              </a:rPr>
              <a:t> O(max{</a:t>
            </a:r>
            <a:r>
              <a:rPr lang="en-US" altLang="zh-CN" sz="2400" i="1" smtClean="0">
                <a:ea typeface="宋体" pitchFamily="2" charset="-122"/>
              </a:rPr>
              <a:t>g</a:t>
            </a:r>
            <a:r>
              <a:rPr lang="en-US" altLang="zh-CN" sz="2400" baseline="-25000" smtClean="0">
                <a:ea typeface="宋体" pitchFamily="2" charset="-122"/>
              </a:rPr>
              <a:t>1</a:t>
            </a:r>
            <a:r>
              <a:rPr lang="en-US" altLang="zh-CN" sz="2400" smtClean="0">
                <a:ea typeface="宋体" pitchFamily="2" charset="-122"/>
              </a:rPr>
              <a:t>(</a:t>
            </a:r>
            <a:r>
              <a:rPr lang="en-US" altLang="zh-CN" sz="2400" i="1" smtClean="0">
                <a:ea typeface="宋体" pitchFamily="2" charset="-122"/>
              </a:rPr>
              <a:t>n</a:t>
            </a:r>
            <a:r>
              <a:rPr lang="en-US" altLang="zh-CN" sz="2400" smtClean="0">
                <a:ea typeface="宋体" pitchFamily="2" charset="-122"/>
              </a:rPr>
              <a:t>), </a:t>
            </a:r>
            <a:r>
              <a:rPr lang="en-US" altLang="zh-CN" sz="2400" i="1" smtClean="0">
                <a:ea typeface="宋体" pitchFamily="2" charset="-122"/>
              </a:rPr>
              <a:t>g</a:t>
            </a:r>
            <a:r>
              <a:rPr lang="en-US" altLang="zh-CN" sz="2400" baseline="-25000" smtClean="0">
                <a:ea typeface="宋体" pitchFamily="2" charset="-122"/>
              </a:rPr>
              <a:t>2</a:t>
            </a:r>
            <a:r>
              <a:rPr lang="en-US" altLang="zh-CN" sz="2400" smtClean="0">
                <a:ea typeface="宋体" pitchFamily="2" charset="-122"/>
              </a:rPr>
              <a:t>(</a:t>
            </a:r>
            <a:r>
              <a:rPr lang="en-US" altLang="zh-CN" sz="2400" i="1" smtClean="0">
                <a:ea typeface="宋体" pitchFamily="2" charset="-122"/>
              </a:rPr>
              <a:t>n</a:t>
            </a:r>
            <a:r>
              <a:rPr lang="en-US" altLang="zh-CN" sz="2400" smtClean="0">
                <a:ea typeface="宋体" pitchFamily="2" charset="-122"/>
              </a:rPr>
              <a:t>)}) </a:t>
            </a:r>
            <a:br>
              <a:rPr lang="en-US" altLang="zh-CN" sz="2400" smtClean="0">
                <a:ea typeface="宋体" pitchFamily="2" charset="-122"/>
              </a:rPr>
            </a:br>
            <a:endParaRPr lang="en-US" altLang="zh-CN" sz="2400" smtClean="0">
              <a:ea typeface="宋体" pitchFamily="2" charset="-122"/>
            </a:endParaRP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sym typeface="Symbol" pitchFamily="18" charset="2"/>
              </a:rPr>
              <a:t>The analogous assertions are true for the -notation and -notation.</a:t>
            </a:r>
            <a:endParaRPr lang="zh-CN" altLang="en-US" sz="2400" smtClean="0">
              <a:ea typeface="宋体" pitchFamily="2" charset="-122"/>
              <a:sym typeface="Symbol" pitchFamily="18" charset="2"/>
            </a:endParaRPr>
          </a:p>
        </p:txBody>
      </p:sp>
      <p:sp>
        <p:nvSpPr>
          <p:cNvPr id="2970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 descr="blue05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CN" sz="4000" smtClean="0">
                <a:ea typeface="宋体" pitchFamily="2" charset="-122"/>
              </a:rPr>
              <a:t>Some Properties of Asymptotic Order of Growth</a:t>
            </a:r>
            <a:endParaRPr lang="en-CA" altLang="zh-CN" sz="4000" smtClean="0">
              <a:ea typeface="宋体" pitchFamily="2" charset="-122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17713"/>
            <a:ext cx="7848600" cy="411480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If </a:t>
            </a:r>
            <a:r>
              <a:rPr lang="en-US" altLang="zh-CN" sz="2400" i="1" smtClean="0">
                <a:ea typeface="宋体" pitchFamily="2" charset="-122"/>
              </a:rPr>
              <a:t>f</a:t>
            </a:r>
            <a:r>
              <a:rPr lang="en-US" altLang="zh-CN" sz="2400" baseline="-25000" smtClean="0">
                <a:ea typeface="宋体" pitchFamily="2" charset="-122"/>
              </a:rPr>
              <a:t>1</a:t>
            </a:r>
            <a:r>
              <a:rPr lang="en-US" altLang="zh-CN" sz="2400" smtClean="0">
                <a:ea typeface="宋体" pitchFamily="2" charset="-122"/>
              </a:rPr>
              <a:t>(</a:t>
            </a:r>
            <a:r>
              <a:rPr lang="en-US" altLang="zh-CN" sz="2400" i="1" smtClean="0">
                <a:ea typeface="宋体" pitchFamily="2" charset="-122"/>
              </a:rPr>
              <a:t>n</a:t>
            </a:r>
            <a:r>
              <a:rPr lang="en-US" altLang="zh-CN" sz="2400" smtClean="0">
                <a:ea typeface="宋体" pitchFamily="2" charset="-122"/>
              </a:rPr>
              <a:t>) </a:t>
            </a:r>
            <a:r>
              <a:rPr lang="en-US" altLang="zh-CN" sz="2400" smtClean="0">
                <a:ea typeface="宋体" pitchFamily="2" charset="-122"/>
                <a:sym typeface="Symbol" pitchFamily="18" charset="2"/>
              </a:rPr>
              <a:t></a:t>
            </a:r>
            <a:r>
              <a:rPr lang="en-US" altLang="zh-CN" sz="2400" smtClean="0">
                <a:ea typeface="宋体" pitchFamily="2" charset="-122"/>
              </a:rPr>
              <a:t> O(</a:t>
            </a:r>
            <a:r>
              <a:rPr lang="en-US" altLang="zh-CN" sz="2400" i="1" smtClean="0">
                <a:ea typeface="宋体" pitchFamily="2" charset="-122"/>
              </a:rPr>
              <a:t>g</a:t>
            </a:r>
            <a:r>
              <a:rPr lang="en-US" altLang="zh-CN" sz="2400" baseline="-25000" smtClean="0">
                <a:ea typeface="宋体" pitchFamily="2" charset="-122"/>
              </a:rPr>
              <a:t>1</a:t>
            </a:r>
            <a:r>
              <a:rPr lang="en-US" altLang="zh-CN" sz="2400" smtClean="0">
                <a:ea typeface="宋体" pitchFamily="2" charset="-122"/>
              </a:rPr>
              <a:t>(</a:t>
            </a:r>
            <a:r>
              <a:rPr lang="en-US" altLang="zh-CN" sz="2400" i="1" smtClean="0">
                <a:ea typeface="宋体" pitchFamily="2" charset="-122"/>
              </a:rPr>
              <a:t>n</a:t>
            </a:r>
            <a:r>
              <a:rPr lang="en-US" altLang="zh-CN" sz="2400" smtClean="0">
                <a:ea typeface="宋体" pitchFamily="2" charset="-122"/>
              </a:rPr>
              <a:t>)) and </a:t>
            </a:r>
            <a:r>
              <a:rPr lang="en-US" altLang="zh-CN" sz="2400" i="1" smtClean="0">
                <a:ea typeface="宋体" pitchFamily="2" charset="-122"/>
              </a:rPr>
              <a:t>f</a:t>
            </a:r>
            <a:r>
              <a:rPr lang="en-US" altLang="zh-CN" sz="2400" baseline="-25000" smtClean="0">
                <a:ea typeface="宋体" pitchFamily="2" charset="-122"/>
              </a:rPr>
              <a:t>2</a:t>
            </a:r>
            <a:r>
              <a:rPr lang="en-US" altLang="zh-CN" sz="2400" smtClean="0">
                <a:ea typeface="宋体" pitchFamily="2" charset="-122"/>
              </a:rPr>
              <a:t>(</a:t>
            </a:r>
            <a:r>
              <a:rPr lang="en-US" altLang="zh-CN" sz="2400" i="1" smtClean="0">
                <a:ea typeface="宋体" pitchFamily="2" charset="-122"/>
              </a:rPr>
              <a:t>n</a:t>
            </a:r>
            <a:r>
              <a:rPr lang="en-US" altLang="zh-CN" sz="2400" smtClean="0">
                <a:ea typeface="宋体" pitchFamily="2" charset="-122"/>
              </a:rPr>
              <a:t>) </a:t>
            </a:r>
            <a:r>
              <a:rPr lang="en-US" altLang="zh-CN" sz="2400" smtClean="0">
                <a:ea typeface="宋体" pitchFamily="2" charset="-122"/>
                <a:sym typeface="Symbol" pitchFamily="18" charset="2"/>
              </a:rPr>
              <a:t></a:t>
            </a:r>
            <a:r>
              <a:rPr lang="en-US" altLang="zh-CN" sz="2400" smtClean="0">
                <a:ea typeface="宋体" pitchFamily="2" charset="-122"/>
              </a:rPr>
              <a:t> O(</a:t>
            </a:r>
            <a:r>
              <a:rPr lang="en-US" altLang="zh-CN" sz="2400" i="1" smtClean="0">
                <a:ea typeface="宋体" pitchFamily="2" charset="-122"/>
              </a:rPr>
              <a:t>g</a:t>
            </a:r>
            <a:r>
              <a:rPr lang="en-US" altLang="zh-CN" sz="2400" baseline="-25000" smtClean="0">
                <a:ea typeface="宋体" pitchFamily="2" charset="-122"/>
              </a:rPr>
              <a:t>2</a:t>
            </a:r>
            <a:r>
              <a:rPr lang="en-US" altLang="zh-CN" sz="2400" smtClean="0">
                <a:ea typeface="宋体" pitchFamily="2" charset="-122"/>
              </a:rPr>
              <a:t>(</a:t>
            </a:r>
            <a:r>
              <a:rPr lang="en-US" altLang="zh-CN" sz="2400" i="1" smtClean="0">
                <a:ea typeface="宋体" pitchFamily="2" charset="-122"/>
              </a:rPr>
              <a:t>n</a:t>
            </a:r>
            <a:r>
              <a:rPr lang="en-US" altLang="zh-CN" sz="2400" smtClean="0">
                <a:ea typeface="宋体" pitchFamily="2" charset="-122"/>
              </a:rPr>
              <a:t>)) , then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400" smtClean="0">
                <a:ea typeface="宋体" pitchFamily="2" charset="-122"/>
              </a:rPr>
              <a:t>               </a:t>
            </a:r>
            <a:r>
              <a:rPr lang="en-US" altLang="zh-CN" sz="2400" i="1" smtClean="0">
                <a:ea typeface="宋体" pitchFamily="2" charset="-122"/>
              </a:rPr>
              <a:t>f</a:t>
            </a:r>
            <a:r>
              <a:rPr lang="en-US" altLang="zh-CN" sz="2400" baseline="-25000" smtClean="0">
                <a:ea typeface="宋体" pitchFamily="2" charset="-122"/>
              </a:rPr>
              <a:t>1</a:t>
            </a:r>
            <a:r>
              <a:rPr lang="en-US" altLang="zh-CN" sz="2400" smtClean="0">
                <a:ea typeface="宋体" pitchFamily="2" charset="-122"/>
              </a:rPr>
              <a:t>(</a:t>
            </a:r>
            <a:r>
              <a:rPr lang="en-US" altLang="zh-CN" sz="2400" i="1" smtClean="0">
                <a:ea typeface="宋体" pitchFamily="2" charset="-122"/>
              </a:rPr>
              <a:t>n</a:t>
            </a:r>
            <a:r>
              <a:rPr lang="en-US" altLang="zh-CN" sz="2400" smtClean="0">
                <a:ea typeface="宋体" pitchFamily="2" charset="-122"/>
              </a:rPr>
              <a:t>) </a:t>
            </a:r>
            <a:r>
              <a:rPr lang="en-US" altLang="zh-CN" sz="2400" smtClean="0">
                <a:ea typeface="宋体" pitchFamily="2" charset="-122"/>
                <a:sym typeface="Symbol" pitchFamily="18" charset="2"/>
              </a:rPr>
              <a:t>+</a:t>
            </a:r>
            <a:r>
              <a:rPr lang="en-US" altLang="zh-CN" sz="2400" smtClean="0">
                <a:ea typeface="宋体" pitchFamily="2" charset="-122"/>
              </a:rPr>
              <a:t> </a:t>
            </a:r>
            <a:r>
              <a:rPr lang="en-US" altLang="zh-CN" sz="2400" i="1" smtClean="0">
                <a:ea typeface="宋体" pitchFamily="2" charset="-122"/>
              </a:rPr>
              <a:t>f</a:t>
            </a:r>
            <a:r>
              <a:rPr lang="en-US" altLang="zh-CN" sz="2400" baseline="-25000" smtClean="0">
                <a:ea typeface="宋体" pitchFamily="2" charset="-122"/>
              </a:rPr>
              <a:t>2</a:t>
            </a:r>
            <a:r>
              <a:rPr lang="en-US" altLang="zh-CN" sz="2400" smtClean="0">
                <a:ea typeface="宋体" pitchFamily="2" charset="-122"/>
              </a:rPr>
              <a:t>(</a:t>
            </a:r>
            <a:r>
              <a:rPr lang="en-US" altLang="zh-CN" sz="2400" i="1" smtClean="0">
                <a:ea typeface="宋体" pitchFamily="2" charset="-122"/>
              </a:rPr>
              <a:t>n</a:t>
            </a:r>
            <a:r>
              <a:rPr lang="en-US" altLang="zh-CN" sz="2400" smtClean="0">
                <a:ea typeface="宋体" pitchFamily="2" charset="-122"/>
              </a:rPr>
              <a:t>) </a:t>
            </a:r>
            <a:r>
              <a:rPr lang="en-US" altLang="zh-CN" sz="2400" smtClean="0">
                <a:ea typeface="宋体" pitchFamily="2" charset="-122"/>
                <a:sym typeface="Symbol" pitchFamily="18" charset="2"/>
              </a:rPr>
              <a:t></a:t>
            </a:r>
            <a:r>
              <a:rPr lang="en-US" altLang="zh-CN" sz="2400" smtClean="0">
                <a:ea typeface="宋体" pitchFamily="2" charset="-122"/>
              </a:rPr>
              <a:t> O(max{</a:t>
            </a:r>
            <a:r>
              <a:rPr lang="en-US" altLang="zh-CN" sz="2400" i="1" smtClean="0">
                <a:ea typeface="宋体" pitchFamily="2" charset="-122"/>
              </a:rPr>
              <a:t>g</a:t>
            </a:r>
            <a:r>
              <a:rPr lang="en-US" altLang="zh-CN" sz="2400" baseline="-25000" smtClean="0">
                <a:ea typeface="宋体" pitchFamily="2" charset="-122"/>
              </a:rPr>
              <a:t>1</a:t>
            </a:r>
            <a:r>
              <a:rPr lang="en-US" altLang="zh-CN" sz="2400" smtClean="0">
                <a:ea typeface="宋体" pitchFamily="2" charset="-122"/>
              </a:rPr>
              <a:t>(</a:t>
            </a:r>
            <a:r>
              <a:rPr lang="en-US" altLang="zh-CN" sz="2400" i="1" smtClean="0">
                <a:ea typeface="宋体" pitchFamily="2" charset="-122"/>
              </a:rPr>
              <a:t>n</a:t>
            </a:r>
            <a:r>
              <a:rPr lang="en-US" altLang="zh-CN" sz="2400" smtClean="0">
                <a:ea typeface="宋体" pitchFamily="2" charset="-122"/>
              </a:rPr>
              <a:t>), </a:t>
            </a:r>
            <a:r>
              <a:rPr lang="en-US" altLang="zh-CN" sz="2400" i="1" smtClean="0">
                <a:ea typeface="宋体" pitchFamily="2" charset="-122"/>
              </a:rPr>
              <a:t>g</a:t>
            </a:r>
            <a:r>
              <a:rPr lang="en-US" altLang="zh-CN" sz="2400" baseline="-25000" smtClean="0">
                <a:ea typeface="宋体" pitchFamily="2" charset="-122"/>
              </a:rPr>
              <a:t>2</a:t>
            </a:r>
            <a:r>
              <a:rPr lang="en-US" altLang="zh-CN" sz="2400" smtClean="0">
                <a:ea typeface="宋体" pitchFamily="2" charset="-122"/>
              </a:rPr>
              <a:t>(</a:t>
            </a:r>
            <a:r>
              <a:rPr lang="en-US" altLang="zh-CN" sz="2400" i="1" smtClean="0">
                <a:ea typeface="宋体" pitchFamily="2" charset="-122"/>
              </a:rPr>
              <a:t>n</a:t>
            </a:r>
            <a:r>
              <a:rPr lang="en-US" altLang="zh-CN" sz="2400" smtClean="0">
                <a:ea typeface="宋体" pitchFamily="2" charset="-122"/>
              </a:rPr>
              <a:t>)})</a:t>
            </a:r>
            <a:endParaRPr lang="en-US" sz="2400" smtClean="0">
              <a:sym typeface="Symbol" pitchFamily="18" charset="2"/>
            </a:endParaRPr>
          </a:p>
          <a:p>
            <a:pPr marL="457200" indent="-457200" eaLnBrk="1" hangingPunct="1">
              <a:lnSpc>
                <a:spcPct val="80000"/>
              </a:lnSpc>
            </a:pPr>
            <a:endParaRPr lang="en-US" altLang="zh-CN" sz="2400" smtClean="0">
              <a:solidFill>
                <a:schemeClr val="folHlink"/>
              </a:solidFill>
              <a:ea typeface="宋体" pitchFamily="2" charset="-122"/>
              <a:sym typeface="Symbol" pitchFamily="18" charset="2"/>
            </a:endParaRPr>
          </a:p>
          <a:p>
            <a:pPr marL="457200" indent="-457200" eaLnBrk="1" hangingPunct="1">
              <a:lnSpc>
                <a:spcPct val="80000"/>
              </a:lnSpc>
            </a:pPr>
            <a:r>
              <a:rPr lang="en-US" sz="2400" smtClean="0">
                <a:solidFill>
                  <a:schemeClr val="folHlink"/>
                </a:solidFill>
                <a:sym typeface="Symbol" pitchFamily="18" charset="2"/>
              </a:rPr>
              <a:t>Implication: The algorithm’s overall efficiency will be determined by the part with a larger order of growth</a:t>
            </a:r>
            <a:r>
              <a:rPr lang="en-US" altLang="zh-CN" sz="2400" smtClean="0">
                <a:solidFill>
                  <a:schemeClr val="folHlink"/>
                </a:solidFill>
                <a:ea typeface="宋体" pitchFamily="2" charset="-122"/>
                <a:sym typeface="Symbol" pitchFamily="18" charset="2"/>
              </a:rPr>
              <a:t>.</a:t>
            </a:r>
          </a:p>
          <a:p>
            <a:pPr marL="838200" lvl="1" indent="-381000" eaLnBrk="1" hangingPunct="1">
              <a:lnSpc>
                <a:spcPct val="80000"/>
              </a:lnSpc>
            </a:pPr>
            <a:r>
              <a:rPr lang="en-US" sz="2000" smtClean="0">
                <a:sym typeface="Symbol" pitchFamily="18" charset="2"/>
              </a:rPr>
              <a:t>For example, </a:t>
            </a:r>
            <a:endParaRPr lang="en-US" altLang="zh-CN" sz="2000" smtClean="0">
              <a:ea typeface="宋体" pitchFamily="2" charset="-122"/>
              <a:sym typeface="Symbol" pitchFamily="18" charset="2"/>
            </a:endParaRPr>
          </a:p>
          <a:p>
            <a:pPr marL="1200150" lvl="2" indent="-342900" eaLnBrk="1" hangingPunct="1">
              <a:lnSpc>
                <a:spcPct val="80000"/>
              </a:lnSpc>
            </a:pPr>
            <a:r>
              <a:rPr lang="en-US" sz="1800" i="1" smtClean="0">
                <a:sym typeface="Symbol" pitchFamily="18" charset="2"/>
              </a:rPr>
              <a:t>5n</a:t>
            </a:r>
            <a:r>
              <a:rPr lang="en-US" sz="1800" i="1" baseline="30000" smtClean="0">
                <a:sym typeface="Symbol" pitchFamily="18" charset="2"/>
              </a:rPr>
              <a:t>2</a:t>
            </a:r>
            <a:r>
              <a:rPr lang="en-US" sz="1800" i="1" smtClean="0">
                <a:sym typeface="Symbol" pitchFamily="18" charset="2"/>
              </a:rPr>
              <a:t> + 3nlogn  O(n</a:t>
            </a:r>
            <a:r>
              <a:rPr lang="en-US" sz="1800" i="1" baseline="30000" smtClean="0">
                <a:sym typeface="Symbol" pitchFamily="18" charset="2"/>
              </a:rPr>
              <a:t>2</a:t>
            </a:r>
            <a:r>
              <a:rPr lang="en-US" sz="1800" i="1" smtClean="0">
                <a:sym typeface="Symbol" pitchFamily="18" charset="2"/>
              </a:rPr>
              <a:t>)</a:t>
            </a:r>
            <a:endParaRPr lang="en-CA" altLang="zh-CN" sz="1800" i="1" smtClean="0">
              <a:ea typeface="宋体" pitchFamily="2" charset="-122"/>
              <a:sym typeface="Symbol" pitchFamily="18" charset="2"/>
            </a:endParaRPr>
          </a:p>
        </p:txBody>
      </p:sp>
      <p:sp>
        <p:nvSpPr>
          <p:cNvPr id="3072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 descr="blue055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9248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CN" sz="4000" smtClean="0">
                <a:ea typeface="宋体" pitchFamily="2" charset="-122"/>
              </a:rPr>
              <a:t>Orders of growth of some important functions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763000" cy="4343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zh-CN" smtClean="0">
                <a:solidFill>
                  <a:schemeClr val="hlink"/>
                </a:solidFill>
                <a:ea typeface="宋体" pitchFamily="2" charset="-122"/>
              </a:rPr>
              <a:t>All logarithmic functions log</a:t>
            </a:r>
            <a:r>
              <a:rPr lang="en-US" altLang="zh-CN" i="1" baseline="-25000" smtClean="0">
                <a:solidFill>
                  <a:schemeClr val="hlink"/>
                </a:solidFill>
                <a:ea typeface="宋体" pitchFamily="2" charset="-122"/>
              </a:rPr>
              <a:t>a </a:t>
            </a:r>
            <a:r>
              <a:rPr lang="en-US" altLang="zh-CN" i="1" smtClean="0">
                <a:solidFill>
                  <a:schemeClr val="hlink"/>
                </a:solidFill>
                <a:ea typeface="宋体" pitchFamily="2" charset="-122"/>
              </a:rPr>
              <a:t>n</a:t>
            </a:r>
            <a:r>
              <a:rPr lang="en-US" altLang="zh-CN" b="1" smtClean="0">
                <a:solidFill>
                  <a:schemeClr val="tx1"/>
                </a:solidFill>
                <a:ea typeface="宋体" pitchFamily="2" charset="-122"/>
              </a:rPr>
              <a:t> </a:t>
            </a:r>
            <a:r>
              <a:rPr lang="en-US" altLang="zh-CN" smtClean="0">
                <a:solidFill>
                  <a:schemeClr val="hlink"/>
                </a:solidFill>
                <a:ea typeface="宋体" pitchFamily="2" charset="-122"/>
              </a:rPr>
              <a:t>belong to the same class</a:t>
            </a:r>
            <a:r>
              <a:rPr lang="en-US" altLang="zh-CN" smtClean="0">
                <a:ea typeface="宋体" pitchFamily="2" charset="-122"/>
                <a:sym typeface="Symbol" pitchFamily="18" charset="2"/>
              </a:rPr>
              <a:t> </a:t>
            </a:r>
            <a:br>
              <a:rPr lang="en-US" altLang="zh-CN" smtClean="0">
                <a:ea typeface="宋体" pitchFamily="2" charset="-122"/>
                <a:sym typeface="Symbol" pitchFamily="18" charset="2"/>
              </a:rPr>
            </a:br>
            <a:r>
              <a:rPr lang="en-US" altLang="zh-CN" smtClean="0">
                <a:ea typeface="宋体" pitchFamily="2" charset="-122"/>
                <a:sym typeface="Symbol" pitchFamily="18" charset="2"/>
              </a:rPr>
              <a:t>(log </a:t>
            </a:r>
            <a:r>
              <a:rPr lang="en-US" altLang="zh-CN" i="1" smtClean="0">
                <a:ea typeface="宋体" pitchFamily="2" charset="-122"/>
                <a:sym typeface="Symbol" pitchFamily="18" charset="2"/>
              </a:rPr>
              <a:t>n</a:t>
            </a:r>
            <a:r>
              <a:rPr lang="en-US" altLang="zh-CN" smtClean="0">
                <a:ea typeface="宋体" pitchFamily="2" charset="-122"/>
                <a:sym typeface="Symbol" pitchFamily="18" charset="2"/>
              </a:rPr>
              <a:t>) no matter what the logarithm’s base </a:t>
            </a:r>
            <a:r>
              <a:rPr lang="en-US" altLang="zh-CN" i="1" smtClean="0">
                <a:ea typeface="宋体" pitchFamily="2" charset="-122"/>
                <a:sym typeface="Symbol" pitchFamily="18" charset="2"/>
              </a:rPr>
              <a:t>a </a:t>
            </a:r>
            <a:r>
              <a:rPr lang="en-US" altLang="zh-CN" smtClean="0">
                <a:ea typeface="宋体" pitchFamily="2" charset="-122"/>
                <a:sym typeface="Symbol" pitchFamily="18" charset="2"/>
              </a:rPr>
              <a:t>&gt; 1 is.</a:t>
            </a:r>
            <a:r>
              <a:rPr lang="en-US" altLang="zh-CN" sz="2400" smtClean="0">
                <a:ea typeface="宋体" pitchFamily="2" charset="-122"/>
                <a:sym typeface="Symbol" pitchFamily="18" charset="2"/>
              </a:rPr>
              <a:t/>
            </a:r>
            <a:br>
              <a:rPr lang="en-US" altLang="zh-CN" sz="2400" smtClean="0">
                <a:ea typeface="宋体" pitchFamily="2" charset="-122"/>
                <a:sym typeface="Symbol" pitchFamily="18" charset="2"/>
              </a:rPr>
            </a:br>
            <a:endParaRPr lang="en-US" altLang="zh-CN" sz="2400" smtClean="0">
              <a:ea typeface="宋体" pitchFamily="2" charset="-122"/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mtClean="0">
                <a:solidFill>
                  <a:schemeClr val="hlink"/>
                </a:solidFill>
                <a:ea typeface="宋体" pitchFamily="2" charset="-122"/>
              </a:rPr>
              <a:t>All polynomials of the same degree </a:t>
            </a:r>
            <a:r>
              <a:rPr lang="en-US" altLang="zh-CN" i="1" smtClean="0">
                <a:solidFill>
                  <a:schemeClr val="hlink"/>
                </a:solidFill>
                <a:ea typeface="宋体" pitchFamily="2" charset="-122"/>
              </a:rPr>
              <a:t>k </a:t>
            </a:r>
            <a:r>
              <a:rPr lang="en-US" altLang="zh-CN" smtClean="0">
                <a:solidFill>
                  <a:schemeClr val="hlink"/>
                </a:solidFill>
                <a:ea typeface="宋体" pitchFamily="2" charset="-122"/>
              </a:rPr>
              <a:t>belong to the same class: </a:t>
            </a:r>
            <a:r>
              <a:rPr lang="en-US" altLang="zh-CN" i="1" smtClean="0">
                <a:ea typeface="宋体" pitchFamily="2" charset="-122"/>
              </a:rPr>
              <a:t>a</a:t>
            </a:r>
            <a:r>
              <a:rPr lang="en-US" altLang="zh-CN" i="1" baseline="-25000" smtClean="0">
                <a:ea typeface="宋体" pitchFamily="2" charset="-122"/>
              </a:rPr>
              <a:t>k</a:t>
            </a:r>
            <a:r>
              <a:rPr lang="en-US" altLang="zh-CN" i="1" smtClean="0">
                <a:ea typeface="宋体" pitchFamily="2" charset="-122"/>
              </a:rPr>
              <a:t>n</a:t>
            </a:r>
            <a:r>
              <a:rPr lang="en-US" altLang="zh-CN" i="1" baseline="30000" smtClean="0">
                <a:ea typeface="宋体" pitchFamily="2" charset="-122"/>
              </a:rPr>
              <a:t>k</a:t>
            </a:r>
            <a:r>
              <a:rPr lang="en-US" altLang="zh-CN" smtClean="0">
                <a:ea typeface="宋体" pitchFamily="2" charset="-122"/>
              </a:rPr>
              <a:t> + </a:t>
            </a:r>
            <a:r>
              <a:rPr lang="en-US" altLang="zh-CN" i="1" smtClean="0">
                <a:ea typeface="宋体" pitchFamily="2" charset="-122"/>
              </a:rPr>
              <a:t>a</a:t>
            </a:r>
            <a:r>
              <a:rPr lang="en-US" altLang="zh-CN" i="1" baseline="-25000" smtClean="0">
                <a:ea typeface="宋体" pitchFamily="2" charset="-122"/>
              </a:rPr>
              <a:t>k</a:t>
            </a:r>
            <a:r>
              <a:rPr lang="en-US" altLang="zh-CN" baseline="-25000" smtClean="0">
                <a:ea typeface="宋体" pitchFamily="2" charset="-122"/>
              </a:rPr>
              <a:t>-1</a:t>
            </a:r>
            <a:r>
              <a:rPr lang="en-US" altLang="zh-CN" i="1" smtClean="0">
                <a:ea typeface="宋体" pitchFamily="2" charset="-122"/>
              </a:rPr>
              <a:t>n</a:t>
            </a:r>
            <a:r>
              <a:rPr lang="en-US" altLang="zh-CN" i="1" baseline="30000" smtClean="0">
                <a:ea typeface="宋体" pitchFamily="2" charset="-122"/>
              </a:rPr>
              <a:t>k</a:t>
            </a:r>
            <a:r>
              <a:rPr lang="en-US" altLang="zh-CN" baseline="30000" smtClean="0">
                <a:ea typeface="宋体" pitchFamily="2" charset="-122"/>
              </a:rPr>
              <a:t>-1</a:t>
            </a:r>
            <a:r>
              <a:rPr lang="en-US" altLang="zh-CN" smtClean="0">
                <a:ea typeface="宋体" pitchFamily="2" charset="-122"/>
              </a:rPr>
              <a:t> + … + </a:t>
            </a:r>
            <a:r>
              <a:rPr lang="en-US" altLang="zh-CN" i="1" smtClean="0">
                <a:ea typeface="宋体" pitchFamily="2" charset="-122"/>
              </a:rPr>
              <a:t>a</a:t>
            </a:r>
            <a:r>
              <a:rPr lang="en-US" altLang="zh-CN" baseline="-25000" smtClean="0">
                <a:ea typeface="宋体" pitchFamily="2" charset="-122"/>
              </a:rPr>
              <a:t>0 </a:t>
            </a:r>
            <a:r>
              <a:rPr lang="en-US" altLang="zh-CN" smtClean="0">
                <a:ea typeface="宋体" pitchFamily="2" charset="-122"/>
                <a:sym typeface="Symbol" pitchFamily="18" charset="2"/>
              </a:rPr>
              <a:t> (</a:t>
            </a:r>
            <a:r>
              <a:rPr lang="en-US" altLang="zh-CN" i="1" smtClean="0">
                <a:ea typeface="宋体" pitchFamily="2" charset="-122"/>
                <a:sym typeface="Symbol" pitchFamily="18" charset="2"/>
              </a:rPr>
              <a:t>n</a:t>
            </a:r>
            <a:r>
              <a:rPr lang="en-US" altLang="zh-CN" i="1" baseline="30000" smtClean="0">
                <a:ea typeface="宋体" pitchFamily="2" charset="-122"/>
                <a:sym typeface="Symbol" pitchFamily="18" charset="2"/>
              </a:rPr>
              <a:t>k</a:t>
            </a:r>
            <a:r>
              <a:rPr lang="en-US" altLang="zh-CN" smtClean="0">
                <a:ea typeface="宋体" pitchFamily="2" charset="-122"/>
                <a:sym typeface="Symbol" pitchFamily="18" charset="2"/>
              </a:rPr>
              <a:t>). </a:t>
            </a:r>
            <a:br>
              <a:rPr lang="en-US" altLang="zh-CN" smtClean="0">
                <a:ea typeface="宋体" pitchFamily="2" charset="-122"/>
                <a:sym typeface="Symbol" pitchFamily="18" charset="2"/>
              </a:rPr>
            </a:br>
            <a:endParaRPr lang="en-US" altLang="zh-CN" sz="2400" smtClean="0">
              <a:ea typeface="宋体" pitchFamily="2" charset="-122"/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mtClean="0">
                <a:ea typeface="宋体" pitchFamily="2" charset="-122"/>
                <a:sym typeface="Symbol" pitchFamily="18" charset="2"/>
              </a:rPr>
              <a:t>Exponential functions </a:t>
            </a:r>
            <a:r>
              <a:rPr lang="en-US" altLang="zh-CN" i="1" smtClean="0">
                <a:ea typeface="宋体" pitchFamily="2" charset="-122"/>
                <a:sym typeface="Symbol" pitchFamily="18" charset="2"/>
              </a:rPr>
              <a:t>a</a:t>
            </a:r>
            <a:r>
              <a:rPr lang="en-US" altLang="zh-CN" i="1" baseline="30000" smtClean="0">
                <a:ea typeface="宋体" pitchFamily="2" charset="-122"/>
                <a:sym typeface="Symbol" pitchFamily="18" charset="2"/>
              </a:rPr>
              <a:t>n </a:t>
            </a:r>
            <a:r>
              <a:rPr lang="en-US" altLang="zh-CN" smtClean="0">
                <a:ea typeface="宋体" pitchFamily="2" charset="-122"/>
                <a:sym typeface="Symbol" pitchFamily="18" charset="2"/>
              </a:rPr>
              <a:t>have different orders of growth for different </a:t>
            </a:r>
            <a:r>
              <a:rPr lang="en-US" altLang="zh-CN" i="1" smtClean="0">
                <a:ea typeface="宋体" pitchFamily="2" charset="-122"/>
                <a:sym typeface="Symbol" pitchFamily="18" charset="2"/>
              </a:rPr>
              <a:t>a</a:t>
            </a:r>
            <a:r>
              <a:rPr lang="en-US" altLang="zh-CN" smtClean="0">
                <a:ea typeface="宋体" pitchFamily="2" charset="-122"/>
                <a:sym typeface="Symbol" pitchFamily="18" charset="2"/>
              </a:rPr>
              <a:t>’s.</a:t>
            </a:r>
          </a:p>
          <a:p>
            <a:pPr eaLnBrk="1" hangingPunct="1">
              <a:lnSpc>
                <a:spcPct val="80000"/>
              </a:lnSpc>
            </a:pPr>
            <a:endParaRPr lang="en-US" altLang="zh-CN" sz="2400" i="1" smtClean="0">
              <a:ea typeface="宋体" pitchFamily="2" charset="-122"/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mtClean="0">
                <a:ea typeface="宋体" pitchFamily="2" charset="-122"/>
              </a:rPr>
              <a:t>order </a:t>
            </a:r>
            <a:r>
              <a:rPr lang="en-US" altLang="zh-CN" smtClean="0">
                <a:ea typeface="宋体" pitchFamily="2" charset="-122"/>
                <a:sym typeface="Symbol" pitchFamily="18" charset="2"/>
              </a:rPr>
              <a:t>log </a:t>
            </a:r>
            <a:r>
              <a:rPr lang="en-US" altLang="zh-CN" i="1" smtClean="0">
                <a:ea typeface="宋体" pitchFamily="2" charset="-122"/>
                <a:sym typeface="Symbol" pitchFamily="18" charset="2"/>
              </a:rPr>
              <a:t>n  &lt; </a:t>
            </a:r>
            <a:r>
              <a:rPr lang="en-US" altLang="zh-CN" smtClean="0">
                <a:ea typeface="宋体" pitchFamily="2" charset="-122"/>
                <a:sym typeface="Symbol" pitchFamily="18" charset="2"/>
              </a:rPr>
              <a:t>order </a:t>
            </a:r>
            <a:r>
              <a:rPr lang="en-US" altLang="zh-CN" i="1" smtClean="0">
                <a:ea typeface="宋体" pitchFamily="2" charset="-122"/>
                <a:sym typeface="Symbol" pitchFamily="18" charset="2"/>
              </a:rPr>
              <a:t>n</a:t>
            </a:r>
            <a:r>
              <a:rPr lang="en-US" altLang="zh-CN" i="1" baseline="30000" smtClean="0">
                <a:ea typeface="宋体" pitchFamily="2" charset="-122"/>
                <a:sym typeface="Symbol" pitchFamily="18" charset="2"/>
              </a:rPr>
              <a:t> </a:t>
            </a:r>
            <a:r>
              <a:rPr lang="en-US" altLang="zh-CN" i="1" smtClean="0">
                <a:ea typeface="宋体" pitchFamily="2" charset="-122"/>
                <a:sym typeface="Symbol" pitchFamily="18" charset="2"/>
              </a:rPr>
              <a:t> </a:t>
            </a:r>
            <a:r>
              <a:rPr lang="en-US" altLang="zh-CN" smtClean="0">
                <a:ea typeface="宋体" pitchFamily="2" charset="-122"/>
                <a:sym typeface="Symbol" pitchFamily="18" charset="2"/>
              </a:rPr>
              <a:t>(&gt;0)  &lt; order </a:t>
            </a:r>
            <a:r>
              <a:rPr lang="en-US" altLang="zh-CN" i="1" smtClean="0">
                <a:ea typeface="宋体" pitchFamily="2" charset="-122"/>
                <a:sym typeface="Symbol" pitchFamily="18" charset="2"/>
              </a:rPr>
              <a:t>a</a:t>
            </a:r>
            <a:r>
              <a:rPr lang="en-US" altLang="zh-CN" i="1" baseline="30000" smtClean="0">
                <a:ea typeface="宋体" pitchFamily="2" charset="-122"/>
                <a:sym typeface="Symbol" pitchFamily="18" charset="2"/>
              </a:rPr>
              <a:t>n</a:t>
            </a:r>
            <a:r>
              <a:rPr lang="en-US" altLang="zh-CN" smtClean="0">
                <a:ea typeface="宋体" pitchFamily="2" charset="-122"/>
                <a:sym typeface="Symbol" pitchFamily="18" charset="2"/>
              </a:rPr>
              <a:t>  &lt; order </a:t>
            </a:r>
            <a:r>
              <a:rPr lang="en-US" altLang="zh-CN" i="1" smtClean="0">
                <a:ea typeface="宋体" pitchFamily="2" charset="-122"/>
                <a:sym typeface="Symbol" pitchFamily="18" charset="2"/>
              </a:rPr>
              <a:t>n</a:t>
            </a:r>
            <a:r>
              <a:rPr lang="en-US" altLang="zh-CN" smtClean="0">
                <a:ea typeface="宋体" pitchFamily="2" charset="-122"/>
                <a:sym typeface="Symbol" pitchFamily="18" charset="2"/>
              </a:rPr>
              <a:t>! &lt; order </a:t>
            </a:r>
            <a:r>
              <a:rPr lang="en-US" altLang="zh-CN" i="1" smtClean="0">
                <a:ea typeface="宋体" pitchFamily="2" charset="-122"/>
                <a:sym typeface="Symbol" pitchFamily="18" charset="2"/>
              </a:rPr>
              <a:t>n</a:t>
            </a:r>
            <a:r>
              <a:rPr lang="en-US" altLang="zh-CN" i="1" baseline="30000" smtClean="0">
                <a:ea typeface="宋体" pitchFamily="2" charset="-122"/>
                <a:sym typeface="Symbol" pitchFamily="18" charset="2"/>
              </a:rPr>
              <a:t>n</a:t>
            </a:r>
            <a:r>
              <a:rPr lang="en-US" altLang="zh-CN" sz="1800" smtClean="0">
                <a:ea typeface="宋体" pitchFamily="2" charset="-122"/>
              </a:rPr>
              <a:t>										</a:t>
            </a:r>
            <a:endParaRPr lang="en-US" altLang="zh-CN" sz="1800" i="1" baseline="30000" smtClean="0">
              <a:ea typeface="宋体" pitchFamily="2" charset="-122"/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1800" smtClean="0">
                <a:ea typeface="宋体" pitchFamily="2" charset="-122"/>
              </a:rPr>
              <a:t>													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1800" smtClean="0">
                <a:ea typeface="宋体" pitchFamily="2" charset="-122"/>
              </a:rPr>
              <a:t>  </a:t>
            </a:r>
          </a:p>
        </p:txBody>
      </p:sp>
      <p:sp>
        <p:nvSpPr>
          <p:cNvPr id="3277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 descr="blue055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6553200" cy="1219200"/>
          </a:xfrm>
        </p:spPr>
        <p:txBody>
          <a:bodyPr/>
          <a:lstStyle/>
          <a:p>
            <a:pPr eaLnBrk="1" hangingPunct="1"/>
            <a:r>
              <a:rPr lang="en-US" sz="4000" smtClean="0"/>
              <a:t>Basic Efficiency classes</a:t>
            </a:r>
          </a:p>
        </p:txBody>
      </p:sp>
      <p:graphicFrame>
        <p:nvGraphicFramePr>
          <p:cNvPr id="239619" name="Group 3"/>
          <p:cNvGraphicFramePr>
            <a:graphicFrameLocks noGrp="1"/>
          </p:cNvGraphicFramePr>
          <p:nvPr/>
        </p:nvGraphicFramePr>
        <p:xfrm>
          <a:off x="1524000" y="1752600"/>
          <a:ext cx="4953000" cy="4140200"/>
        </p:xfrm>
        <a:graphic>
          <a:graphicData uri="http://schemas.openxmlformats.org/drawingml/2006/table">
            <a:tbl>
              <a:tblPr/>
              <a:tblGrid>
                <a:gridCol w="2476500"/>
                <a:gridCol w="24765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constant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log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logarithmic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linear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log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log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quadratic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cubic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exponential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n!</a:t>
                      </a:r>
                      <a:endParaRPr kumimoji="0" lang="en-US" sz="2400" b="0" i="1" u="none" strike="noStrike" cap="none" normalizeH="0" baseline="3000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factorial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24" name="Line 32"/>
          <p:cNvSpPr>
            <a:spLocks noChangeShapeType="1"/>
          </p:cNvSpPr>
          <p:nvPr/>
        </p:nvSpPr>
        <p:spPr bwMode="auto">
          <a:xfrm>
            <a:off x="1219200" y="1828800"/>
            <a:ext cx="0" cy="4038600"/>
          </a:xfrm>
          <a:prstGeom prst="line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25" name="Text Box 33"/>
          <p:cNvSpPr txBox="1">
            <a:spLocks noChangeArrowheads="1"/>
          </p:cNvSpPr>
          <p:nvPr/>
        </p:nvSpPr>
        <p:spPr bwMode="auto">
          <a:xfrm>
            <a:off x="457200" y="17526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latin typeface="Tahoma" pitchFamily="34" charset="0"/>
              </a:rPr>
              <a:t>fast</a:t>
            </a:r>
          </a:p>
        </p:txBody>
      </p:sp>
      <p:sp>
        <p:nvSpPr>
          <p:cNvPr id="33826" name="Text Box 34"/>
          <p:cNvSpPr txBox="1">
            <a:spLocks noChangeArrowheads="1"/>
          </p:cNvSpPr>
          <p:nvPr/>
        </p:nvSpPr>
        <p:spPr bwMode="auto">
          <a:xfrm>
            <a:off x="381000" y="5638800"/>
            <a:ext cx="682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kumimoji="0" lang="en-US" sz="2000">
                <a:latin typeface="Tahoma" pitchFamily="34" charset="0"/>
              </a:rPr>
              <a:t>slow</a:t>
            </a:r>
          </a:p>
        </p:txBody>
      </p:sp>
      <p:sp>
        <p:nvSpPr>
          <p:cNvPr id="33827" name="Line 35"/>
          <p:cNvSpPr>
            <a:spLocks noChangeShapeType="1"/>
          </p:cNvSpPr>
          <p:nvPr/>
        </p:nvSpPr>
        <p:spPr bwMode="auto">
          <a:xfrm>
            <a:off x="6705600" y="1828800"/>
            <a:ext cx="0" cy="4114800"/>
          </a:xfrm>
          <a:prstGeom prst="line">
            <a:avLst/>
          </a:prstGeom>
          <a:noFill/>
          <a:ln w="19050">
            <a:solidFill>
              <a:srgbClr val="0099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28" name="Text Box 36"/>
          <p:cNvSpPr txBox="1">
            <a:spLocks noChangeArrowheads="1"/>
          </p:cNvSpPr>
          <p:nvPr/>
        </p:nvSpPr>
        <p:spPr bwMode="auto">
          <a:xfrm>
            <a:off x="6629400" y="1905000"/>
            <a:ext cx="2171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kumimoji="0" lang="en-US" sz="1800">
                <a:latin typeface="Tahoma" pitchFamily="34" charset="0"/>
              </a:rPr>
              <a:t>High time efficiency</a:t>
            </a:r>
          </a:p>
        </p:txBody>
      </p:sp>
      <p:sp>
        <p:nvSpPr>
          <p:cNvPr id="33829" name="Text Box 37"/>
          <p:cNvSpPr txBox="1">
            <a:spLocks noChangeArrowheads="1"/>
          </p:cNvSpPr>
          <p:nvPr/>
        </p:nvSpPr>
        <p:spPr bwMode="auto">
          <a:xfrm>
            <a:off x="6781800" y="56388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kumimoji="0" lang="en-US" sz="1800">
                <a:latin typeface="Tahoma" pitchFamily="34" charset="0"/>
              </a:rPr>
              <a:t>low time efficiency</a:t>
            </a:r>
          </a:p>
        </p:txBody>
      </p:sp>
      <p:sp>
        <p:nvSpPr>
          <p:cNvPr id="33830" name="Text Box 38"/>
          <p:cNvSpPr txBox="1">
            <a:spLocks noChangeArrowheads="1"/>
          </p:cNvSpPr>
          <p:nvPr/>
        </p:nvSpPr>
        <p:spPr bwMode="auto">
          <a:xfrm>
            <a:off x="6934200" y="228600"/>
            <a:ext cx="1905000" cy="17494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kumimoji="0" lang="en-US" sz="1800" b="1">
                <a:solidFill>
                  <a:schemeClr val="accent2"/>
                </a:solidFill>
              </a:rPr>
              <a:t>The time efficiencies of a large number of algorithms fall into only a few classes. </a:t>
            </a:r>
            <a:endParaRPr kumimoji="0" lang="en-CA" altLang="zh-CN" sz="1800" b="1">
              <a:solidFill>
                <a:schemeClr val="accent2"/>
              </a:solidFill>
            </a:endParaRPr>
          </a:p>
        </p:txBody>
      </p:sp>
      <p:sp>
        <p:nvSpPr>
          <p:cNvPr id="33831" name="Date Placeholder 39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 Numeric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en-US" sz="2400" dirty="0" smtClean="0"/>
              <a:t>Let </a:t>
            </a:r>
            <a:r>
              <a:rPr lang="en-US" sz="2400" b="1" i="1" dirty="0" smtClean="0"/>
              <a:t>a</a:t>
            </a:r>
            <a:r>
              <a:rPr lang="en-US" sz="2400" dirty="0" smtClean="0"/>
              <a:t> be a numeric function and </a:t>
            </a:r>
            <a:r>
              <a:rPr lang="en-US" altLang="zh-TW" sz="2400" dirty="0" smtClean="0"/>
              <a:t>α</a:t>
            </a:r>
            <a:r>
              <a:rPr lang="en-US" sz="2400" dirty="0" smtClean="0"/>
              <a:t> be a real number. The numeric function </a:t>
            </a:r>
            <a:r>
              <a:rPr lang="en-US" altLang="zh-TW" sz="2400" dirty="0" err="1" smtClean="0"/>
              <a:t>α</a:t>
            </a:r>
            <a:r>
              <a:rPr lang="en-US" sz="2400" b="1" i="1" dirty="0" err="1" smtClean="0"/>
              <a:t>a</a:t>
            </a:r>
            <a:r>
              <a:rPr lang="en-US" sz="2400" b="1" dirty="0" smtClean="0"/>
              <a:t> </a:t>
            </a:r>
            <a:r>
              <a:rPr lang="en-US" sz="2400" dirty="0" smtClean="0"/>
              <a:t>is called a </a:t>
            </a:r>
            <a:r>
              <a:rPr lang="en-US" sz="2400" i="1" dirty="0" smtClean="0"/>
              <a:t>scaled version</a:t>
            </a:r>
            <a:r>
              <a:rPr lang="en-US" sz="2400" dirty="0" smtClean="0"/>
              <a:t> of </a:t>
            </a:r>
            <a:r>
              <a:rPr lang="en-US" sz="2400" b="1" i="1" dirty="0" smtClean="0"/>
              <a:t>a</a:t>
            </a:r>
            <a:r>
              <a:rPr lang="en-US" sz="2400" dirty="0" smtClean="0"/>
              <a:t> with </a:t>
            </a:r>
            <a:r>
              <a:rPr lang="en-US" sz="2400" i="1" dirty="0" smtClean="0"/>
              <a:t>scaling factor</a:t>
            </a:r>
            <a:r>
              <a:rPr lang="en-US" sz="2400" dirty="0" smtClean="0"/>
              <a:t> </a:t>
            </a:r>
            <a:r>
              <a:rPr lang="en-US" altLang="zh-TW" sz="2400" dirty="0" smtClean="0"/>
              <a:t>α</a:t>
            </a:r>
            <a:r>
              <a:rPr lang="en-US" sz="2400" b="1" dirty="0" smtClean="0"/>
              <a:t>.</a:t>
            </a:r>
          </a:p>
          <a:p>
            <a:pPr lvl="0" algn="just"/>
            <a:endParaRPr lang="en-US" sz="2400" dirty="0" smtClean="0"/>
          </a:p>
          <a:p>
            <a:pPr lvl="0" algn="just"/>
            <a:r>
              <a:rPr lang="en-US" sz="2400" dirty="0" smtClean="0"/>
              <a:t>We use </a:t>
            </a:r>
            <a:r>
              <a:rPr lang="en-US" sz="2400" i="1" dirty="0" smtClean="0"/>
              <a:t>|</a:t>
            </a:r>
            <a:r>
              <a:rPr lang="en-US" sz="2400" b="1" i="1" dirty="0" smtClean="0"/>
              <a:t>a</a:t>
            </a:r>
            <a:r>
              <a:rPr lang="en-US" sz="2400" i="1" dirty="0" smtClean="0"/>
              <a:t>|</a:t>
            </a:r>
            <a:r>
              <a:rPr lang="en-US" sz="2400" dirty="0" smtClean="0"/>
              <a:t> to denote a numeric function whose value at </a:t>
            </a:r>
            <a:r>
              <a:rPr lang="en-US" sz="2400" i="1" dirty="0" smtClean="0"/>
              <a:t>r</a:t>
            </a:r>
            <a:r>
              <a:rPr lang="en-US" sz="2400" dirty="0" smtClean="0"/>
              <a:t> = </a:t>
            </a:r>
            <a:r>
              <a:rPr lang="en-US" sz="2400" i="1" dirty="0" smtClean="0"/>
              <a:t>ar</a:t>
            </a:r>
            <a:r>
              <a:rPr lang="en-US" sz="2400" dirty="0" smtClean="0"/>
              <a:t> if </a:t>
            </a:r>
            <a:r>
              <a:rPr lang="en-US" sz="2400" i="1" dirty="0" smtClean="0"/>
              <a:t>ar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</a:t>
            </a:r>
            <a:r>
              <a:rPr lang="en-US" sz="2400" dirty="0" smtClean="0"/>
              <a:t> 0, = </a:t>
            </a:r>
            <a:r>
              <a:rPr lang="en-US" sz="2400" i="1" dirty="0" smtClean="0">
                <a:sym typeface="Times New Roman"/>
              </a:rPr>
              <a:t>-</a:t>
            </a:r>
            <a:r>
              <a:rPr lang="en-US" sz="2400" i="1" dirty="0" smtClean="0"/>
              <a:t>ar</a:t>
            </a:r>
            <a:r>
              <a:rPr lang="en-US" sz="2400" dirty="0" smtClean="0"/>
              <a:t> otherwise.</a:t>
            </a:r>
          </a:p>
          <a:p>
            <a:pPr lvl="0" algn="just">
              <a:buNone/>
            </a:pPr>
            <a:endParaRPr lang="en-US" sz="2400" dirty="0" smtClean="0"/>
          </a:p>
          <a:p>
            <a:pPr lvl="0" algn="just"/>
            <a:r>
              <a:rPr lang="en-US" sz="2400" dirty="0" smtClean="0"/>
              <a:t>Let </a:t>
            </a:r>
            <a:r>
              <a:rPr lang="en-US" sz="2400" b="1" i="1" dirty="0" smtClean="0"/>
              <a:t>a</a:t>
            </a:r>
            <a:r>
              <a:rPr lang="en-US" sz="2400" dirty="0" smtClean="0"/>
              <a:t> be a numeric function and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 a positive integer. We use </a:t>
            </a:r>
            <a:r>
              <a:rPr lang="en-US" sz="2400" i="1" dirty="0" err="1" smtClean="0"/>
              <a:t>S</a:t>
            </a:r>
            <a:r>
              <a:rPr lang="en-US" sz="2400" i="1" baseline="30000" dirty="0" err="1" smtClean="0"/>
              <a:t>i</a:t>
            </a:r>
            <a:r>
              <a:rPr lang="en-US" sz="2400" b="1" i="1" dirty="0" err="1" smtClean="0"/>
              <a:t>a</a:t>
            </a:r>
            <a:r>
              <a:rPr lang="en-US" sz="2400" dirty="0" smtClean="0"/>
              <a:t> to denote a numeric function such that its value at </a:t>
            </a:r>
            <a:r>
              <a:rPr lang="en-US" sz="2400" i="1" dirty="0" smtClean="0"/>
              <a:t>r</a:t>
            </a:r>
            <a:r>
              <a:rPr lang="en-US" sz="2400" dirty="0" smtClean="0"/>
              <a:t> is 0 for </a:t>
            </a:r>
            <a:r>
              <a:rPr lang="en-US" sz="2400" i="1" dirty="0" smtClean="0"/>
              <a:t>r </a:t>
            </a:r>
            <a:r>
              <a:rPr lang="en-US" sz="2400" dirty="0" smtClean="0"/>
              <a:t>= 0, 1, ..., </a:t>
            </a:r>
            <a:r>
              <a:rPr lang="en-US" sz="2400" i="1" dirty="0" smtClean="0"/>
              <a:t>i</a:t>
            </a:r>
            <a:r>
              <a:rPr lang="en-US" sz="2400" dirty="0" smtClean="0"/>
              <a:t>-1 and is </a:t>
            </a:r>
            <a:r>
              <a:rPr lang="en-US" sz="2400" i="1" dirty="0" err="1" smtClean="0"/>
              <a:t>ar-i</a:t>
            </a:r>
            <a:r>
              <a:rPr lang="en-US" sz="2400" dirty="0" smtClean="0"/>
              <a:t> for</a:t>
            </a:r>
            <a:r>
              <a:rPr lang="en-US" sz="2400" i="1" dirty="0" smtClean="0"/>
              <a:t> r </a:t>
            </a:r>
            <a:r>
              <a:rPr lang="zh-TW" altLang="en-US" sz="2400" dirty="0" smtClean="0"/>
              <a:t>≧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. And we use </a:t>
            </a:r>
            <a:r>
              <a:rPr lang="en-US" sz="2400" i="1" dirty="0" smtClean="0"/>
              <a:t>S</a:t>
            </a:r>
            <a:r>
              <a:rPr lang="en-US" sz="2400" i="1" baseline="30000" dirty="0" smtClean="0"/>
              <a:t>-</a:t>
            </a:r>
            <a:r>
              <a:rPr lang="en-US" sz="2400" i="1" baseline="30000" dirty="0" err="1" smtClean="0"/>
              <a:t>i</a:t>
            </a:r>
            <a:r>
              <a:rPr lang="en-US" sz="2400" b="1" i="1" dirty="0" err="1" smtClean="0"/>
              <a:t>a</a:t>
            </a:r>
            <a:r>
              <a:rPr lang="en-US" sz="2400" dirty="0" smtClean="0"/>
              <a:t> to denote a numeric function such that its value at </a:t>
            </a:r>
            <a:r>
              <a:rPr lang="en-US" sz="2400" i="1" dirty="0" smtClean="0"/>
              <a:t>r</a:t>
            </a:r>
            <a:r>
              <a:rPr lang="en-US" sz="2400" dirty="0" smtClean="0"/>
              <a:t> is </a:t>
            </a:r>
            <a:r>
              <a:rPr lang="en-US" sz="2400" i="1" dirty="0" err="1" smtClean="0"/>
              <a:t>ar+i</a:t>
            </a:r>
            <a:r>
              <a:rPr lang="en-US" sz="2400" i="1" dirty="0" smtClean="0"/>
              <a:t> </a:t>
            </a:r>
            <a:r>
              <a:rPr lang="en-US" sz="2400" dirty="0" smtClean="0"/>
              <a:t>for </a:t>
            </a:r>
            <a:r>
              <a:rPr lang="en-US" sz="2400" i="1" dirty="0" smtClean="0"/>
              <a:t>r </a:t>
            </a:r>
            <a:r>
              <a:rPr lang="zh-TW" altLang="en-US" sz="2400" dirty="0" smtClean="0"/>
              <a:t>≧</a:t>
            </a:r>
            <a:r>
              <a:rPr lang="en-US" sz="2400" dirty="0" smtClean="0"/>
              <a:t> 0.</a:t>
            </a:r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Asymptotic Behavior of Numeric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400" dirty="0" smtClean="0"/>
              <a:t>For a given discrete numeric function </a:t>
            </a:r>
            <a:r>
              <a:rPr lang="en-US" sz="2400" b="1" i="1" dirty="0" smtClean="0"/>
              <a:t>a</a:t>
            </a:r>
            <a:r>
              <a:rPr lang="en-US" sz="2400" dirty="0" smtClean="0"/>
              <a:t>, let </a:t>
            </a:r>
            <a:r>
              <a:rPr lang="en-US" sz="2400" i="1" dirty="0" smtClean="0"/>
              <a:t>O</a:t>
            </a:r>
            <a:r>
              <a:rPr lang="en-US" sz="2400" dirty="0" smtClean="0"/>
              <a:t>(</a:t>
            </a:r>
            <a:r>
              <a:rPr lang="en-US" sz="2400" b="1" i="1" dirty="0" smtClean="0"/>
              <a:t>a</a:t>
            </a:r>
            <a:r>
              <a:rPr lang="en-US" sz="2400" dirty="0" smtClean="0"/>
              <a:t>) denote the set of </a:t>
            </a:r>
            <a:r>
              <a:rPr lang="en-US" sz="2400" i="1" dirty="0" smtClean="0"/>
              <a:t>all</a:t>
            </a:r>
            <a:r>
              <a:rPr lang="en-US" sz="2400" dirty="0" smtClean="0"/>
              <a:t> numeric functions that are asymptotically dominated by </a:t>
            </a:r>
            <a:r>
              <a:rPr lang="en-US" sz="2400" b="1" i="1" dirty="0" smtClean="0"/>
              <a:t>a</a:t>
            </a:r>
            <a:r>
              <a:rPr lang="en-US" sz="2400" dirty="0" smtClean="0"/>
              <a:t>. </a:t>
            </a:r>
            <a:r>
              <a:rPr lang="en-US" sz="2400" i="1" dirty="0" smtClean="0"/>
              <a:t>O</a:t>
            </a:r>
            <a:r>
              <a:rPr lang="en-US" sz="2400" dirty="0" smtClean="0"/>
              <a:t>(</a:t>
            </a:r>
            <a:r>
              <a:rPr lang="en-US" sz="2400" b="1" i="1" dirty="0" smtClean="0"/>
              <a:t>a</a:t>
            </a:r>
            <a:r>
              <a:rPr lang="en-US" sz="2400" dirty="0" smtClean="0"/>
              <a:t>) is read </a:t>
            </a:r>
            <a:r>
              <a:rPr lang="en-US" sz="2400" dirty="0" smtClean="0">
                <a:sym typeface="Times New Roman"/>
              </a:rPr>
              <a:t>“</a:t>
            </a:r>
            <a:r>
              <a:rPr lang="en-US" sz="2400" dirty="0" smtClean="0"/>
              <a:t>order </a:t>
            </a:r>
            <a:r>
              <a:rPr lang="en-US" sz="2400" b="1" i="1" dirty="0" smtClean="0"/>
              <a:t>a”</a:t>
            </a:r>
            <a:r>
              <a:rPr lang="en-US" sz="2400" dirty="0" smtClean="0"/>
              <a:t> or “</a:t>
            </a:r>
            <a:r>
              <a:rPr lang="en-US" sz="2400" dirty="0" smtClean="0">
                <a:sym typeface="Times New Roman"/>
              </a:rPr>
              <a:t>b</a:t>
            </a:r>
            <a:r>
              <a:rPr lang="en-US" sz="2400" dirty="0" smtClean="0"/>
              <a:t>ig-oh of </a:t>
            </a:r>
            <a:r>
              <a:rPr lang="en-US" sz="2400" b="1" i="1" dirty="0" smtClean="0"/>
              <a:t>a”.</a:t>
            </a:r>
            <a:endParaRPr lang="en-US" sz="2400" dirty="0" smtClean="0"/>
          </a:p>
          <a:p>
            <a:pPr lvl="0" fontAlgn="b"/>
            <a:r>
              <a:rPr lang="en-US" sz="2400" dirty="0" smtClean="0"/>
              <a:t>asymptotically domination again</a:t>
            </a:r>
          </a:p>
          <a:p>
            <a:pPr marL="514350" lvl="0" indent="-514350" fontAlgn="b">
              <a:buAutoNum type="arabicPeriod"/>
            </a:pPr>
            <a:r>
              <a:rPr lang="en-US" sz="2400" dirty="0" smtClean="0"/>
              <a:t>For any numeric function </a:t>
            </a:r>
            <a:r>
              <a:rPr lang="en-US" sz="2400" b="1" i="1" dirty="0" smtClean="0"/>
              <a:t>a</a:t>
            </a:r>
            <a:r>
              <a:rPr lang="en-US" sz="2400" i="1" dirty="0" smtClean="0"/>
              <a:t>, </a:t>
            </a:r>
            <a:r>
              <a:rPr lang="en-US" sz="2400" b="1" i="1" dirty="0" smtClean="0"/>
              <a:t>a</a:t>
            </a:r>
            <a:r>
              <a:rPr lang="en-US" sz="2400" dirty="0" smtClean="0"/>
              <a:t> is </a:t>
            </a:r>
            <a:r>
              <a:rPr lang="en-US" sz="2400" i="1" dirty="0" smtClean="0"/>
              <a:t>O</a:t>
            </a:r>
            <a:r>
              <a:rPr lang="en-US" sz="2400" dirty="0" smtClean="0"/>
              <a:t>(</a:t>
            </a:r>
            <a:r>
              <a:rPr lang="en-US" sz="2400" b="1" i="1" dirty="0" smtClean="0"/>
              <a:t>a</a:t>
            </a:r>
            <a:r>
              <a:rPr lang="en-US" sz="2400" dirty="0" smtClean="0"/>
              <a:t>).</a:t>
            </a:r>
          </a:p>
          <a:p>
            <a:pPr marL="514350" lvl="0" indent="-514350" fontAlgn="b">
              <a:buAutoNum type="arabicPeriod"/>
            </a:pPr>
            <a:r>
              <a:rPr lang="en-US" sz="2400" dirty="0" smtClean="0"/>
              <a:t>If </a:t>
            </a:r>
            <a:r>
              <a:rPr lang="en-US" sz="2400" b="1" i="1" dirty="0" smtClean="0"/>
              <a:t>b</a:t>
            </a:r>
            <a:r>
              <a:rPr lang="en-US" sz="2400" dirty="0" smtClean="0"/>
              <a:t> is </a:t>
            </a:r>
            <a:r>
              <a:rPr lang="en-US" sz="2400" i="1" dirty="0" smtClean="0"/>
              <a:t>O</a:t>
            </a:r>
            <a:r>
              <a:rPr lang="en-US" sz="2400" dirty="0" smtClean="0"/>
              <a:t>(</a:t>
            </a:r>
            <a:r>
              <a:rPr lang="en-US" sz="2400" b="1" i="1" dirty="0" smtClean="0"/>
              <a:t>a</a:t>
            </a:r>
            <a:r>
              <a:rPr lang="en-US" sz="2400" dirty="0" smtClean="0"/>
              <a:t>),then for any constant </a:t>
            </a:r>
            <a:r>
              <a:rPr lang="en-US" altLang="zh-TW" sz="2400" dirty="0" smtClean="0"/>
              <a:t>α</a:t>
            </a:r>
            <a:r>
              <a:rPr lang="en-US" sz="2400" dirty="0" smtClean="0"/>
              <a:t>, </a:t>
            </a:r>
            <a:r>
              <a:rPr lang="en-US" altLang="zh-TW" sz="2400" dirty="0" err="1" smtClean="0"/>
              <a:t>α</a:t>
            </a:r>
            <a:r>
              <a:rPr lang="en-US" sz="2400" b="1" i="1" dirty="0" err="1" smtClean="0"/>
              <a:t>b</a:t>
            </a:r>
            <a:r>
              <a:rPr lang="en-US" sz="2400" dirty="0" smtClean="0"/>
              <a:t> is also </a:t>
            </a:r>
            <a:r>
              <a:rPr lang="en-US" sz="2400" i="1" dirty="0" smtClean="0"/>
              <a:t>O</a:t>
            </a:r>
            <a:r>
              <a:rPr lang="en-US" sz="2400" dirty="0" smtClean="0"/>
              <a:t>(</a:t>
            </a:r>
            <a:r>
              <a:rPr lang="en-US" sz="2400" b="1" i="1" dirty="0" smtClean="0"/>
              <a:t>a</a:t>
            </a:r>
            <a:r>
              <a:rPr lang="en-US" sz="2400" dirty="0" smtClean="0"/>
              <a:t>).</a:t>
            </a:r>
          </a:p>
          <a:p>
            <a:pPr marL="514350" lvl="0" indent="-514350" fontAlgn="b">
              <a:buAutoNum type="arabicPeriod"/>
            </a:pPr>
            <a:r>
              <a:rPr lang="en-US" sz="2400" dirty="0" smtClean="0"/>
              <a:t>If </a:t>
            </a:r>
            <a:r>
              <a:rPr lang="en-US" sz="2400" b="1" i="1" dirty="0" smtClean="0"/>
              <a:t>b</a:t>
            </a:r>
            <a:r>
              <a:rPr lang="en-US" sz="2400" dirty="0" smtClean="0"/>
              <a:t> is </a:t>
            </a:r>
            <a:r>
              <a:rPr lang="en-US" sz="2400" i="1" dirty="0" smtClean="0"/>
              <a:t>O</a:t>
            </a:r>
            <a:r>
              <a:rPr lang="en-US" sz="2400" dirty="0" smtClean="0"/>
              <a:t>(</a:t>
            </a:r>
            <a:r>
              <a:rPr lang="en-US" sz="2400" b="1" i="1" dirty="0" smtClean="0"/>
              <a:t>a</a:t>
            </a:r>
            <a:r>
              <a:rPr lang="en-US" sz="2400" dirty="0" smtClean="0"/>
              <a:t>), then for any integer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, </a:t>
            </a:r>
            <a:r>
              <a:rPr lang="en-US" sz="2400" i="1" dirty="0" smtClean="0"/>
              <a:t>Si</a:t>
            </a:r>
            <a:r>
              <a:rPr lang="en-US" sz="2400" b="1" i="1" dirty="0" smtClean="0"/>
              <a:t>b</a:t>
            </a:r>
            <a:r>
              <a:rPr lang="en-US" sz="2400" b="1" dirty="0" smtClean="0"/>
              <a:t> </a:t>
            </a:r>
            <a:r>
              <a:rPr lang="en-US" sz="2400" dirty="0" smtClean="0"/>
              <a:t>is</a:t>
            </a:r>
            <a:r>
              <a:rPr lang="en-US" sz="2400" b="1" dirty="0" smtClean="0"/>
              <a:t> </a:t>
            </a:r>
            <a:r>
              <a:rPr lang="en-US" sz="2400" i="1" dirty="0" smtClean="0"/>
              <a:t>O</a:t>
            </a:r>
            <a:r>
              <a:rPr lang="en-US" sz="2400" dirty="0" smtClean="0"/>
              <a:t>(</a:t>
            </a:r>
            <a:r>
              <a:rPr lang="en-US" sz="2400" i="1" dirty="0" err="1" smtClean="0"/>
              <a:t>Si</a:t>
            </a:r>
            <a:r>
              <a:rPr lang="en-US" sz="2400" b="1" i="1" dirty="0" err="1" smtClean="0"/>
              <a:t>a</a:t>
            </a:r>
            <a:r>
              <a:rPr lang="en-US" sz="2400" dirty="0" smtClean="0"/>
              <a:t>).</a:t>
            </a:r>
          </a:p>
          <a:p>
            <a:pPr marL="514350" lvl="0" indent="-514350" fontAlgn="b">
              <a:buAutoNum type="arabicPeriod"/>
            </a:pPr>
            <a:r>
              <a:rPr lang="en-US" sz="2400" dirty="0" smtClean="0"/>
              <a:t>If both </a:t>
            </a:r>
            <a:r>
              <a:rPr lang="en-US" sz="2400" b="1" i="1" dirty="0" smtClean="0"/>
              <a:t>b</a:t>
            </a:r>
            <a:r>
              <a:rPr lang="en-US" sz="2400" b="1" dirty="0" smtClean="0"/>
              <a:t> </a:t>
            </a:r>
            <a:r>
              <a:rPr lang="en-US" sz="2400" dirty="0" smtClean="0"/>
              <a:t>and</a:t>
            </a:r>
            <a:r>
              <a:rPr lang="en-US" sz="2400" b="1" dirty="0" smtClean="0"/>
              <a:t> </a:t>
            </a:r>
            <a:r>
              <a:rPr lang="en-US" sz="2400" b="1" i="1" dirty="0" smtClean="0"/>
              <a:t>c</a:t>
            </a:r>
            <a:r>
              <a:rPr lang="en-US" sz="2400" b="1" dirty="0" smtClean="0"/>
              <a:t> </a:t>
            </a:r>
            <a:r>
              <a:rPr lang="en-US" sz="2400" dirty="0" smtClean="0"/>
              <a:t>are </a:t>
            </a:r>
            <a:r>
              <a:rPr lang="en-US" sz="2400" i="1" dirty="0" smtClean="0"/>
              <a:t>O</a:t>
            </a:r>
            <a:r>
              <a:rPr lang="en-US" sz="2400" dirty="0" smtClean="0"/>
              <a:t>(</a:t>
            </a:r>
            <a:r>
              <a:rPr lang="en-US" sz="2400" b="1" i="1" dirty="0" smtClean="0"/>
              <a:t>a</a:t>
            </a:r>
            <a:r>
              <a:rPr lang="en-US" sz="2400" dirty="0" smtClean="0"/>
              <a:t>),then for any constant </a:t>
            </a:r>
            <a:r>
              <a:rPr lang="en-US" altLang="zh-TW" sz="2400" dirty="0" smtClean="0"/>
              <a:t>α</a:t>
            </a:r>
            <a:r>
              <a:rPr lang="en-US" sz="2400" dirty="0" smtClean="0"/>
              <a:t> and </a:t>
            </a:r>
            <a:r>
              <a:rPr lang="en-US" altLang="zh-TW" sz="2400" dirty="0" smtClean="0"/>
              <a:t>β</a:t>
            </a:r>
            <a:r>
              <a:rPr lang="en-US" sz="2400" dirty="0" smtClean="0"/>
              <a:t>, </a:t>
            </a:r>
            <a:r>
              <a:rPr lang="en-US" altLang="zh-TW" sz="2400" i="1" dirty="0" err="1" smtClean="0"/>
              <a:t>α</a:t>
            </a:r>
            <a:r>
              <a:rPr lang="en-US" sz="2400" b="1" i="1" dirty="0" err="1" smtClean="0"/>
              <a:t>b</a:t>
            </a:r>
            <a:r>
              <a:rPr lang="en-US" sz="2400" i="1" dirty="0" err="1" smtClean="0"/>
              <a:t>+</a:t>
            </a:r>
            <a:r>
              <a:rPr lang="en-US" altLang="zh-TW" sz="2400" i="1" dirty="0" err="1" smtClean="0"/>
              <a:t>β</a:t>
            </a:r>
            <a:r>
              <a:rPr lang="en-US" sz="2400" b="1" i="1" dirty="0" err="1" smtClean="0"/>
              <a:t>c</a:t>
            </a:r>
            <a:r>
              <a:rPr lang="en-US" sz="2400" b="1" dirty="0" smtClean="0"/>
              <a:t> </a:t>
            </a:r>
            <a:r>
              <a:rPr lang="en-US" sz="2400" dirty="0" smtClean="0"/>
              <a:t>is also </a:t>
            </a:r>
            <a:r>
              <a:rPr lang="en-US" sz="2400" i="1" dirty="0" smtClean="0"/>
              <a:t>O</a:t>
            </a:r>
            <a:r>
              <a:rPr lang="en-US" sz="2400" dirty="0" smtClean="0"/>
              <a:t>(</a:t>
            </a:r>
            <a:r>
              <a:rPr lang="en-US" sz="2400" b="1" i="1" dirty="0" smtClean="0"/>
              <a:t>a</a:t>
            </a:r>
            <a:r>
              <a:rPr lang="en-US" sz="2400" dirty="0" smtClean="0"/>
              <a:t>).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Asymptotic Behavior of Numeric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">
              <a:buNone/>
            </a:pPr>
            <a:r>
              <a:rPr lang="en-US" dirty="0" smtClean="0"/>
              <a:t>5. If </a:t>
            </a:r>
            <a:r>
              <a:rPr lang="en-US" b="1" i="1" dirty="0" smtClean="0"/>
              <a:t>c</a:t>
            </a:r>
            <a:r>
              <a:rPr lang="en-US" dirty="0" smtClean="0"/>
              <a:t>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i="1" dirty="0" smtClean="0"/>
              <a:t>b</a:t>
            </a:r>
            <a:r>
              <a:rPr lang="en-US" dirty="0" smtClean="0"/>
              <a:t>) and </a:t>
            </a:r>
            <a:r>
              <a:rPr lang="en-US" b="1" i="1" dirty="0" smtClean="0"/>
              <a:t>b</a:t>
            </a:r>
            <a:r>
              <a:rPr lang="en-US" dirty="0" smtClean="0"/>
              <a:t>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i="1" dirty="0" smtClean="0"/>
              <a:t>a</a:t>
            </a:r>
            <a:r>
              <a:rPr lang="en-US" dirty="0" smtClean="0"/>
              <a:t>),then </a:t>
            </a:r>
            <a:r>
              <a:rPr lang="en-US" b="1" i="1" dirty="0" smtClean="0"/>
              <a:t>c</a:t>
            </a:r>
            <a:r>
              <a:rPr lang="en-US" dirty="0" smtClean="0"/>
              <a:t>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i="1" dirty="0" smtClean="0"/>
              <a:t>a</a:t>
            </a:r>
            <a:r>
              <a:rPr lang="en-US" dirty="0" smtClean="0"/>
              <a:t>).</a:t>
            </a:r>
          </a:p>
          <a:p>
            <a:pPr fontAlgn="b">
              <a:buNone/>
            </a:pPr>
            <a:r>
              <a:rPr lang="en-US" dirty="0" smtClean="0"/>
              <a:t>6. It is possible that</a:t>
            </a:r>
            <a:r>
              <a:rPr lang="en-US" b="1" dirty="0" smtClean="0"/>
              <a:t> </a:t>
            </a:r>
            <a:r>
              <a:rPr lang="en-US" b="1" i="1" dirty="0" smtClean="0"/>
              <a:t>a</a:t>
            </a:r>
            <a:r>
              <a:rPr lang="en-US" dirty="0" smtClean="0"/>
              <a:t>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i="1" dirty="0" smtClean="0"/>
              <a:t>b</a:t>
            </a:r>
            <a:r>
              <a:rPr lang="en-US" dirty="0" smtClean="0"/>
              <a:t>),then </a:t>
            </a:r>
            <a:r>
              <a:rPr lang="en-US" b="1" i="1" dirty="0" smtClean="0"/>
              <a:t>b</a:t>
            </a:r>
            <a:r>
              <a:rPr lang="en-US" dirty="0" smtClean="0"/>
              <a:t> is also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i="1" dirty="0" smtClean="0"/>
              <a:t>a</a:t>
            </a:r>
            <a:r>
              <a:rPr lang="en-US" dirty="0" smtClean="0"/>
              <a:t>).</a:t>
            </a:r>
          </a:p>
          <a:p>
            <a:pPr fontAlgn="b">
              <a:buNone/>
            </a:pPr>
            <a:r>
              <a:rPr lang="en-US" dirty="0" smtClean="0"/>
              <a:t>7. It is possible that</a:t>
            </a:r>
            <a:r>
              <a:rPr lang="en-US" b="1" dirty="0" smtClean="0"/>
              <a:t> </a:t>
            </a:r>
            <a:r>
              <a:rPr lang="en-US" b="1" i="1" dirty="0" smtClean="0"/>
              <a:t>a</a:t>
            </a:r>
            <a:r>
              <a:rPr lang="en-US" dirty="0" smtClean="0"/>
              <a:t> is not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i="1" dirty="0" smtClean="0"/>
              <a:t>b</a:t>
            </a:r>
            <a:r>
              <a:rPr lang="en-US" dirty="0" smtClean="0"/>
              <a:t>) and </a:t>
            </a:r>
            <a:r>
              <a:rPr lang="en-US" b="1" i="1" dirty="0" smtClean="0"/>
              <a:t>b</a:t>
            </a:r>
            <a:r>
              <a:rPr lang="en-US" dirty="0" smtClean="0"/>
              <a:t> is not also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i="1" dirty="0" smtClean="0"/>
              <a:t>a</a:t>
            </a:r>
            <a:r>
              <a:rPr lang="en-US" dirty="0" smtClean="0"/>
              <a:t>).</a:t>
            </a:r>
          </a:p>
          <a:p>
            <a:pPr fontAlgn="b">
              <a:buNone/>
            </a:pPr>
            <a:r>
              <a:rPr lang="en-US" dirty="0" smtClean="0"/>
              <a:t>8. It is possible that</a:t>
            </a:r>
            <a:r>
              <a:rPr lang="en-US" b="1" dirty="0" smtClean="0"/>
              <a:t> </a:t>
            </a:r>
            <a:r>
              <a:rPr lang="en-US" b="1" i="1" dirty="0" smtClean="0"/>
              <a:t>c</a:t>
            </a:r>
            <a:r>
              <a:rPr lang="en-US" dirty="0" smtClean="0"/>
              <a:t> is both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i="1" dirty="0" smtClean="0"/>
              <a:t>a</a:t>
            </a:r>
            <a:r>
              <a:rPr lang="en-US" dirty="0" smtClean="0"/>
              <a:t>) and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i="1" dirty="0" smtClean="0"/>
              <a:t>b</a:t>
            </a:r>
            <a:r>
              <a:rPr lang="en-US" dirty="0" smtClean="0"/>
              <a:t>),while </a:t>
            </a:r>
            <a:r>
              <a:rPr lang="en-US" b="1" i="1" dirty="0" smtClean="0"/>
              <a:t>a</a:t>
            </a:r>
            <a:r>
              <a:rPr lang="en-US" dirty="0" smtClean="0"/>
              <a:t> is not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i="1" dirty="0" smtClean="0"/>
              <a:t>b</a:t>
            </a:r>
            <a:r>
              <a:rPr lang="en-US" dirty="0" smtClean="0"/>
              <a:t>) and </a:t>
            </a:r>
            <a:r>
              <a:rPr lang="en-US" b="1" i="1" dirty="0" smtClean="0"/>
              <a:t>b</a:t>
            </a:r>
            <a:r>
              <a:rPr lang="en-US" dirty="0" smtClean="0"/>
              <a:t> is not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i="1" dirty="0" smtClean="0"/>
              <a:t>a</a:t>
            </a:r>
            <a:r>
              <a:rPr lang="en-US" dirty="0" smtClean="0"/>
              <a:t>).</a:t>
            </a:r>
          </a:p>
          <a:p>
            <a:pPr fontAlgn="b"/>
            <a:r>
              <a:rPr lang="en-US" b="1" dirty="0" smtClean="0"/>
              <a:t>Example</a:t>
            </a:r>
            <a:r>
              <a:rPr lang="en-US" dirty="0" smtClean="0"/>
              <a:t> : Let </a:t>
            </a:r>
            <a:r>
              <a:rPr lang="en-US" b="1" i="1" dirty="0" smtClean="0"/>
              <a:t>a</a:t>
            </a:r>
            <a:r>
              <a:rPr lang="en-US" dirty="0" smtClean="0"/>
              <a:t> = </a:t>
            </a:r>
            <a:r>
              <a:rPr lang="en-US" i="1" dirty="0" smtClean="0"/>
              <a:t>a</a:t>
            </a:r>
            <a:r>
              <a:rPr lang="en-US" i="1" baseline="-25000" dirty="0" smtClean="0"/>
              <a:t>0</a:t>
            </a:r>
            <a:r>
              <a:rPr lang="en-US" i="1" dirty="0" smtClean="0"/>
              <a:t> + a</a:t>
            </a:r>
            <a:r>
              <a:rPr lang="en-US" i="1" baseline="-25000" dirty="0" smtClean="0"/>
              <a:t>1</a:t>
            </a:r>
            <a:r>
              <a:rPr lang="en-US" i="1" dirty="0" smtClean="0"/>
              <a:t>r + a</a:t>
            </a:r>
            <a:r>
              <a:rPr lang="en-US" i="1" baseline="-25000" dirty="0" smtClean="0"/>
              <a:t>2</a:t>
            </a:r>
            <a:r>
              <a:rPr lang="en-US" i="1" dirty="0" smtClean="0"/>
              <a:t>r2 + ... +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n</a:t>
            </a:r>
            <a:r>
              <a:rPr lang="en-US" i="1" dirty="0" err="1" smtClean="0"/>
              <a:t>rn</a:t>
            </a:r>
            <a:r>
              <a:rPr lang="en-US" dirty="0" smtClean="0"/>
              <a:t>. </a:t>
            </a:r>
            <a:r>
              <a:rPr lang="en-US" b="1" i="1" dirty="0" smtClean="0"/>
              <a:t>a</a:t>
            </a:r>
            <a:r>
              <a:rPr lang="en-US" dirty="0" smtClean="0"/>
              <a:t> = O(</a:t>
            </a:r>
            <a:r>
              <a:rPr lang="en-US" i="1" dirty="0" err="1" smtClean="0"/>
              <a:t>r</a:t>
            </a:r>
            <a:r>
              <a:rPr lang="en-US" i="1" baseline="30000" dirty="0" err="1" smtClean="0"/>
              <a:t>n</a:t>
            </a:r>
            <a:r>
              <a:rPr lang="en-US" dirty="0" smtClean="0"/>
              <a:t>).</a:t>
            </a:r>
          </a:p>
          <a:p>
            <a:pPr fontAlgn="b"/>
            <a:r>
              <a:rPr lang="en-US" b="1" dirty="0" smtClean="0"/>
              <a:t>Example</a:t>
            </a:r>
            <a:r>
              <a:rPr lang="en-US" dirty="0" smtClean="0"/>
              <a:t> : </a:t>
            </a:r>
            <a:r>
              <a:rPr lang="en-US" i="1" dirty="0" smtClean="0"/>
              <a:t>O(1) </a:t>
            </a:r>
            <a:r>
              <a:rPr lang="en-US" i="1" dirty="0" smtClean="0">
                <a:sym typeface="Symbol"/>
              </a:rPr>
              <a:t></a:t>
            </a:r>
            <a:r>
              <a:rPr lang="en-US" i="1" dirty="0" smtClean="0"/>
              <a:t> O(log r) </a:t>
            </a:r>
            <a:r>
              <a:rPr lang="en-US" i="1" dirty="0" smtClean="0">
                <a:sym typeface="Symbol"/>
              </a:rPr>
              <a:t></a:t>
            </a:r>
            <a:r>
              <a:rPr lang="en-US" i="1" dirty="0" smtClean="0"/>
              <a:t> O(r) </a:t>
            </a:r>
            <a:r>
              <a:rPr lang="en-US" i="1" dirty="0" smtClean="0">
                <a:sym typeface="Symbol"/>
              </a:rPr>
              <a:t></a:t>
            </a:r>
            <a:r>
              <a:rPr lang="en-US" i="1" dirty="0" smtClean="0"/>
              <a:t> O(</a:t>
            </a:r>
            <a:r>
              <a:rPr lang="en-US" i="1" dirty="0" err="1" smtClean="0"/>
              <a:t>r</a:t>
            </a:r>
            <a:r>
              <a:rPr lang="en-US" i="1" baseline="30000" dirty="0" err="1" smtClean="0"/>
              <a:t>i</a:t>
            </a:r>
            <a:r>
              <a:rPr lang="en-US" i="1" dirty="0" smtClean="0"/>
              <a:t>) </a:t>
            </a:r>
            <a:r>
              <a:rPr lang="en-US" i="1" dirty="0" smtClean="0">
                <a:sym typeface="Symbol"/>
              </a:rPr>
              <a:t></a:t>
            </a:r>
            <a:r>
              <a:rPr lang="en-US" i="1" dirty="0" smtClean="0"/>
              <a:t> O(</a:t>
            </a:r>
            <a:r>
              <a:rPr lang="en-US" i="1" dirty="0" err="1" smtClean="0"/>
              <a:t>k</a:t>
            </a:r>
            <a:r>
              <a:rPr lang="en-US" i="1" baseline="30000" dirty="0" err="1" smtClean="0"/>
              <a:t>r</a:t>
            </a:r>
            <a:r>
              <a:rPr lang="en-US" i="1" dirty="0" smtClean="0"/>
              <a:t>) </a:t>
            </a:r>
            <a:r>
              <a:rPr lang="en-US" i="1" dirty="0" smtClean="0">
                <a:sym typeface="Symbol"/>
              </a:rPr>
              <a:t></a:t>
            </a:r>
            <a:r>
              <a:rPr lang="en-US" i="1" dirty="0" smtClean="0"/>
              <a:t> O(r!).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Asymptotic Behavior of Numeric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"/>
            <a:r>
              <a:rPr lang="en-US" dirty="0" smtClean="0"/>
              <a:t>Let </a:t>
            </a:r>
            <a:r>
              <a:rPr lang="en-US" b="1" i="1" dirty="0" smtClean="0"/>
              <a:t>A</a:t>
            </a:r>
            <a:r>
              <a:rPr lang="en-US" dirty="0" smtClean="0"/>
              <a:t> and </a:t>
            </a:r>
            <a:r>
              <a:rPr lang="en-US" b="1" i="1" dirty="0" smtClean="0"/>
              <a:t>B</a:t>
            </a:r>
            <a:r>
              <a:rPr lang="en-US" dirty="0" smtClean="0"/>
              <a:t> be two sets of numeric functions. We define</a:t>
            </a:r>
          </a:p>
          <a:p>
            <a:pPr fontAlgn="b">
              <a:buNone/>
            </a:pPr>
            <a:endParaRPr lang="en-US" dirty="0" smtClean="0"/>
          </a:p>
          <a:p>
            <a:pPr algn="ctr" fontAlgn="b">
              <a:buNone/>
            </a:pPr>
            <a:r>
              <a:rPr lang="en-US" b="1" i="1" dirty="0" smtClean="0"/>
              <a:t>A</a:t>
            </a:r>
            <a:r>
              <a:rPr lang="en-US" i="1" dirty="0" smtClean="0"/>
              <a:t>+</a:t>
            </a:r>
            <a:r>
              <a:rPr lang="en-US" b="1" i="1" dirty="0" smtClean="0"/>
              <a:t>B</a:t>
            </a:r>
            <a:r>
              <a:rPr lang="en-US" i="1" dirty="0" smtClean="0"/>
              <a:t>={</a:t>
            </a:r>
            <a:r>
              <a:rPr lang="en-US" b="1" i="1" dirty="0" smtClean="0"/>
              <a:t>a </a:t>
            </a:r>
            <a:r>
              <a:rPr lang="en-US" i="1" dirty="0" smtClean="0"/>
              <a:t>+ </a:t>
            </a:r>
            <a:r>
              <a:rPr lang="en-US" b="1" i="1" dirty="0" err="1" smtClean="0"/>
              <a:t>b</a:t>
            </a:r>
            <a:r>
              <a:rPr lang="en-US" i="1" dirty="0" err="1" smtClean="0"/>
              <a:t>|</a:t>
            </a:r>
            <a:r>
              <a:rPr lang="en-US" b="1" i="1" dirty="0" err="1" smtClean="0"/>
              <a:t>a</a:t>
            </a:r>
            <a:r>
              <a:rPr lang="en-US" i="1" dirty="0" smtClean="0"/>
              <a:t> </a:t>
            </a:r>
            <a:r>
              <a:rPr lang="en-US" i="1" dirty="0" smtClean="0">
                <a:sym typeface="Symbol"/>
              </a:rPr>
              <a:t></a:t>
            </a:r>
            <a:r>
              <a:rPr lang="en-US" i="1" dirty="0" smtClean="0"/>
              <a:t> </a:t>
            </a:r>
            <a:r>
              <a:rPr lang="en-US" b="1" i="1" dirty="0" smtClean="0"/>
              <a:t>A</a:t>
            </a:r>
            <a:r>
              <a:rPr lang="en-US" i="1" dirty="0" smtClean="0"/>
              <a:t>, </a:t>
            </a:r>
            <a:r>
              <a:rPr lang="en-US" b="1" i="1" dirty="0" smtClean="0"/>
              <a:t>b</a:t>
            </a:r>
            <a:r>
              <a:rPr lang="en-US" i="1" dirty="0" smtClean="0">
                <a:sym typeface="Symbol"/>
              </a:rPr>
              <a:t></a:t>
            </a:r>
            <a:r>
              <a:rPr lang="en-US" i="1" dirty="0" smtClean="0"/>
              <a:t> </a:t>
            </a:r>
            <a:r>
              <a:rPr lang="en-US" b="1" i="1" dirty="0" smtClean="0"/>
              <a:t>B</a:t>
            </a:r>
            <a:r>
              <a:rPr lang="en-US" i="1" dirty="0" smtClean="0"/>
              <a:t>}</a:t>
            </a:r>
          </a:p>
          <a:p>
            <a:pPr algn="ctr" fontAlgn="b">
              <a:buNone/>
            </a:pPr>
            <a:endParaRPr lang="en-US" dirty="0" smtClean="0"/>
          </a:p>
          <a:p>
            <a:pPr algn="ctr" fontAlgn="b">
              <a:buNone/>
            </a:pPr>
            <a:r>
              <a:rPr lang="en-US" altLang="zh-TW" i="1" dirty="0" err="1" smtClean="0"/>
              <a:t>α</a:t>
            </a:r>
            <a:r>
              <a:rPr lang="en-US" b="1" i="1" dirty="0" err="1" smtClean="0"/>
              <a:t>A</a:t>
            </a:r>
            <a:r>
              <a:rPr lang="en-US" b="1" i="1" dirty="0" smtClean="0"/>
              <a:t>=</a:t>
            </a:r>
            <a:r>
              <a:rPr lang="en-US" i="1" dirty="0" smtClean="0"/>
              <a:t>{</a:t>
            </a:r>
            <a:r>
              <a:rPr lang="en-US" altLang="zh-TW" i="1" dirty="0" err="1" smtClean="0"/>
              <a:t>α</a:t>
            </a:r>
            <a:r>
              <a:rPr lang="en-US" b="1" i="1" dirty="0" err="1" smtClean="0"/>
              <a:t>a</a:t>
            </a:r>
            <a:r>
              <a:rPr lang="en-US" i="1" dirty="0" err="1" smtClean="0"/>
              <a:t>|</a:t>
            </a:r>
            <a:r>
              <a:rPr lang="en-US" b="1" i="1" dirty="0" err="1" smtClean="0"/>
              <a:t>a</a:t>
            </a:r>
            <a:r>
              <a:rPr lang="en-US" b="1" i="1" dirty="0" smtClean="0"/>
              <a:t> </a:t>
            </a:r>
            <a:r>
              <a:rPr lang="en-US" i="1" dirty="0" smtClean="0">
                <a:sym typeface="Symbol"/>
              </a:rPr>
              <a:t></a:t>
            </a:r>
            <a:r>
              <a:rPr lang="en-US" i="1" dirty="0" smtClean="0"/>
              <a:t> </a:t>
            </a:r>
            <a:r>
              <a:rPr lang="en-US" b="1" i="1" dirty="0" smtClean="0"/>
              <a:t>A</a:t>
            </a:r>
            <a:r>
              <a:rPr lang="en-US" i="1" dirty="0" smtClean="0"/>
              <a:t> }</a:t>
            </a:r>
          </a:p>
          <a:p>
            <a:pPr algn="ctr" fontAlgn="b">
              <a:buNone/>
            </a:pPr>
            <a:endParaRPr lang="en-US" dirty="0" smtClean="0"/>
          </a:p>
          <a:p>
            <a:pPr algn="ctr" fontAlgn="b">
              <a:buNone/>
            </a:pPr>
            <a:r>
              <a:rPr lang="en-US" b="1" i="1" dirty="0" smtClean="0"/>
              <a:t>A</a:t>
            </a:r>
            <a:r>
              <a:rPr lang="zh-TW" altLang="en-US" i="1" dirty="0" smtClean="0"/>
              <a:t>˙</a:t>
            </a:r>
            <a:r>
              <a:rPr lang="en-US" b="1" i="1" dirty="0" smtClean="0"/>
              <a:t>B</a:t>
            </a:r>
            <a:r>
              <a:rPr lang="en-US" i="1" dirty="0" smtClean="0"/>
              <a:t>={</a:t>
            </a:r>
            <a:r>
              <a:rPr lang="en-US" b="1" i="1" dirty="0" err="1" smtClean="0"/>
              <a:t>ab</a:t>
            </a:r>
            <a:r>
              <a:rPr lang="en-US" i="1" dirty="0" err="1" smtClean="0"/>
              <a:t>|</a:t>
            </a:r>
            <a:r>
              <a:rPr lang="en-US" b="1" i="1" dirty="0" err="1" smtClean="0"/>
              <a:t>a</a:t>
            </a:r>
            <a:r>
              <a:rPr lang="en-US" b="1" i="1" dirty="0" smtClean="0"/>
              <a:t> </a:t>
            </a:r>
            <a:r>
              <a:rPr lang="en-US" i="1" dirty="0" smtClean="0">
                <a:sym typeface="Symbol"/>
              </a:rPr>
              <a:t></a:t>
            </a:r>
            <a:r>
              <a:rPr lang="en-US" i="1" dirty="0" smtClean="0"/>
              <a:t> </a:t>
            </a:r>
            <a:r>
              <a:rPr lang="en-US" b="1" i="1" dirty="0" smtClean="0"/>
              <a:t>A</a:t>
            </a:r>
            <a:r>
              <a:rPr lang="en-US" i="1" dirty="0" smtClean="0"/>
              <a:t>, </a:t>
            </a:r>
            <a:r>
              <a:rPr lang="en-US" b="1" i="1" dirty="0" smtClean="0"/>
              <a:t>b</a:t>
            </a:r>
            <a:r>
              <a:rPr lang="en-US" i="1" dirty="0" smtClean="0">
                <a:sym typeface="Symbol"/>
              </a:rPr>
              <a:t></a:t>
            </a:r>
            <a:r>
              <a:rPr lang="en-US" i="1" dirty="0" smtClean="0"/>
              <a:t> </a:t>
            </a:r>
            <a:r>
              <a:rPr lang="en-US" b="1" i="1" dirty="0" smtClean="0"/>
              <a:t>B</a:t>
            </a:r>
            <a:r>
              <a:rPr lang="en-US" i="1" dirty="0" smtClean="0"/>
              <a:t>}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Asymptotic Behavior of Numeric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">
              <a:buNone/>
            </a:pPr>
            <a:r>
              <a:rPr lang="en-US" dirty="0" smtClean="0"/>
              <a:t>1.If </a:t>
            </a:r>
            <a:r>
              <a:rPr lang="en-US" b="1" i="1" dirty="0" smtClean="0"/>
              <a:t>b</a:t>
            </a:r>
            <a:r>
              <a:rPr lang="en-US" dirty="0" smtClean="0"/>
              <a:t>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i="1" dirty="0" smtClean="0"/>
              <a:t>a</a:t>
            </a:r>
            <a:r>
              <a:rPr lang="en-US" dirty="0" smtClean="0"/>
              <a:t>), then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i="1" dirty="0" smtClean="0"/>
              <a:t>b</a:t>
            </a:r>
            <a:r>
              <a:rPr lang="en-US" dirty="0" smtClean="0"/>
              <a:t>) is a subset of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i="1" dirty="0" smtClean="0"/>
              <a:t>a</a:t>
            </a:r>
            <a:r>
              <a:rPr lang="en-US" dirty="0" smtClean="0"/>
              <a:t>). Consequently, if </a:t>
            </a:r>
            <a:r>
              <a:rPr lang="en-US" b="1" i="1" dirty="0" smtClean="0"/>
              <a:t>b</a:t>
            </a:r>
            <a:r>
              <a:rPr lang="en-US" dirty="0" smtClean="0"/>
              <a:t>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i="1" dirty="0" smtClean="0"/>
              <a:t>a</a:t>
            </a:r>
            <a:r>
              <a:rPr lang="en-US" dirty="0" smtClean="0"/>
              <a:t>) and </a:t>
            </a:r>
            <a:r>
              <a:rPr lang="en-US" b="1" i="1" dirty="0" smtClean="0"/>
              <a:t>a</a:t>
            </a:r>
            <a:r>
              <a:rPr lang="en-US" dirty="0" smtClean="0"/>
              <a:t>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i="1" dirty="0" smtClean="0"/>
              <a:t>b</a:t>
            </a:r>
            <a:r>
              <a:rPr lang="en-US" dirty="0" smtClean="0"/>
              <a:t>), then sets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i="1" dirty="0" smtClean="0"/>
              <a:t>a</a:t>
            </a:r>
            <a:r>
              <a:rPr lang="en-US" dirty="0" smtClean="0"/>
              <a:t>) and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i="1" dirty="0" smtClean="0"/>
              <a:t>b</a:t>
            </a:r>
            <a:r>
              <a:rPr lang="en-US" dirty="0" smtClean="0"/>
              <a:t>) are equal.</a:t>
            </a:r>
          </a:p>
          <a:p>
            <a:pPr fontAlgn="b">
              <a:buNone/>
            </a:pPr>
            <a:r>
              <a:rPr lang="en-US" dirty="0" smtClean="0"/>
              <a:t>2.For any </a:t>
            </a:r>
            <a:r>
              <a:rPr lang="en-US" b="1" i="1" dirty="0" smtClean="0"/>
              <a:t>a</a:t>
            </a:r>
            <a:r>
              <a:rPr lang="en-US" dirty="0" smtClean="0"/>
              <a:t>,</a:t>
            </a:r>
            <a:r>
              <a:rPr lang="en-US" i="1" dirty="0" smtClean="0"/>
              <a:t> O</a:t>
            </a:r>
            <a:r>
              <a:rPr lang="en-US" dirty="0" smtClean="0"/>
              <a:t>(</a:t>
            </a:r>
            <a:r>
              <a:rPr lang="en-US" b="1" i="1" dirty="0" smtClean="0"/>
              <a:t>a</a:t>
            </a:r>
            <a:r>
              <a:rPr lang="en-US" dirty="0" smtClean="0"/>
              <a:t>)+</a:t>
            </a:r>
            <a:r>
              <a:rPr lang="en-US" i="1" dirty="0" smtClean="0"/>
              <a:t> O</a:t>
            </a:r>
            <a:r>
              <a:rPr lang="en-US" dirty="0" smtClean="0"/>
              <a:t>(</a:t>
            </a:r>
            <a:r>
              <a:rPr lang="en-US" b="1" i="1" dirty="0" smtClean="0"/>
              <a:t>a</a:t>
            </a:r>
            <a:r>
              <a:rPr lang="en-US" dirty="0" smtClean="0"/>
              <a:t>)=</a:t>
            </a:r>
            <a:r>
              <a:rPr lang="en-US" i="1" dirty="0" smtClean="0"/>
              <a:t> O</a:t>
            </a:r>
            <a:r>
              <a:rPr lang="en-US" dirty="0" smtClean="0"/>
              <a:t>(</a:t>
            </a:r>
            <a:r>
              <a:rPr lang="en-US" b="1" i="1" dirty="0" smtClean="0"/>
              <a:t>a</a:t>
            </a:r>
            <a:r>
              <a:rPr lang="en-US" dirty="0" smtClean="0"/>
              <a:t>).</a:t>
            </a:r>
          </a:p>
          <a:p>
            <a:pPr fontAlgn="b">
              <a:buNone/>
            </a:pPr>
            <a:r>
              <a:rPr lang="en-US" dirty="0" smtClean="0"/>
              <a:t>3.If </a:t>
            </a:r>
            <a:r>
              <a:rPr lang="en-US" b="1" i="1" dirty="0" smtClean="0"/>
              <a:t>b</a:t>
            </a:r>
            <a:r>
              <a:rPr lang="en-US" i="1" dirty="0" smtClean="0">
                <a:sym typeface="Symbol"/>
              </a:rPr>
              <a:t></a:t>
            </a:r>
            <a:r>
              <a:rPr lang="en-US" i="1" dirty="0" smtClean="0"/>
              <a:t> O</a:t>
            </a:r>
            <a:r>
              <a:rPr lang="en-US" dirty="0" smtClean="0"/>
              <a:t>(</a:t>
            </a:r>
            <a:r>
              <a:rPr lang="en-US" b="1" i="1" dirty="0" smtClean="0"/>
              <a:t>a</a:t>
            </a:r>
            <a:r>
              <a:rPr lang="en-US" dirty="0" smtClean="0"/>
              <a:t>), then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i="1" dirty="0" smtClean="0"/>
              <a:t>a</a:t>
            </a:r>
            <a:r>
              <a:rPr lang="en-US" dirty="0" smtClean="0"/>
              <a:t>)+</a:t>
            </a:r>
            <a:r>
              <a:rPr lang="en-US" i="1" dirty="0" smtClean="0"/>
              <a:t> O</a:t>
            </a:r>
            <a:r>
              <a:rPr lang="en-US" dirty="0" smtClean="0"/>
              <a:t>(</a:t>
            </a:r>
            <a:r>
              <a:rPr lang="en-US" b="1" i="1" dirty="0" smtClean="0"/>
              <a:t>b</a:t>
            </a:r>
            <a:r>
              <a:rPr lang="en-US" dirty="0" smtClean="0"/>
              <a:t>)=</a:t>
            </a:r>
            <a:r>
              <a:rPr lang="en-US" i="1" dirty="0" smtClean="0"/>
              <a:t> O</a:t>
            </a:r>
            <a:r>
              <a:rPr lang="en-US" dirty="0" smtClean="0"/>
              <a:t>(</a:t>
            </a:r>
            <a:r>
              <a:rPr lang="en-US" b="1" i="1" dirty="0" smtClean="0"/>
              <a:t>a</a:t>
            </a:r>
            <a:r>
              <a:rPr lang="en-US" dirty="0" smtClean="0"/>
              <a:t>).</a:t>
            </a:r>
          </a:p>
          <a:p>
            <a:pPr fontAlgn="b">
              <a:buNone/>
            </a:pPr>
            <a:r>
              <a:rPr lang="en-US" dirty="0" smtClean="0"/>
              <a:t>4.For any constant </a:t>
            </a:r>
            <a:r>
              <a:rPr lang="en-US" altLang="zh-TW" dirty="0" err="1" smtClean="0"/>
              <a:t>α</a:t>
            </a:r>
            <a:r>
              <a:rPr lang="en-US" dirty="0" err="1" smtClean="0"/>
              <a:t>,</a:t>
            </a:r>
            <a:r>
              <a:rPr lang="en-US" altLang="zh-TW" dirty="0" err="1" smtClean="0"/>
              <a:t>α</a:t>
            </a:r>
            <a:r>
              <a:rPr lang="en-US" i="1" dirty="0" err="1" smtClean="0"/>
              <a:t>O</a:t>
            </a:r>
            <a:r>
              <a:rPr lang="en-US" dirty="0" smtClean="0"/>
              <a:t>(</a:t>
            </a:r>
            <a:r>
              <a:rPr lang="en-US" b="1" i="1" dirty="0" smtClean="0"/>
              <a:t>a</a:t>
            </a:r>
            <a:r>
              <a:rPr lang="en-US" dirty="0" smtClean="0"/>
              <a:t>)=</a:t>
            </a:r>
            <a:r>
              <a:rPr lang="en-US" i="1" dirty="0" smtClean="0"/>
              <a:t> O</a:t>
            </a:r>
            <a:r>
              <a:rPr lang="en-US" dirty="0" smtClean="0"/>
              <a:t>(</a:t>
            </a:r>
            <a:r>
              <a:rPr lang="en-US" altLang="zh-TW" dirty="0" err="1" smtClean="0"/>
              <a:t>α</a:t>
            </a:r>
            <a:r>
              <a:rPr lang="en-US" b="1" i="1" dirty="0" err="1" smtClean="0"/>
              <a:t>a</a:t>
            </a:r>
            <a:r>
              <a:rPr lang="en-US" dirty="0" smtClean="0"/>
              <a:t>)=</a:t>
            </a:r>
            <a:r>
              <a:rPr lang="en-US" i="1" dirty="0" smtClean="0"/>
              <a:t> O</a:t>
            </a:r>
            <a:r>
              <a:rPr lang="en-US" dirty="0" smtClean="0"/>
              <a:t>(</a:t>
            </a:r>
            <a:r>
              <a:rPr lang="en-US" b="1" i="1" dirty="0" smtClean="0"/>
              <a:t>a</a:t>
            </a:r>
            <a:r>
              <a:rPr lang="en-US" dirty="0" smtClean="0"/>
              <a:t>).</a:t>
            </a:r>
          </a:p>
          <a:p>
            <a:pPr fontAlgn="b">
              <a:buNone/>
            </a:pPr>
            <a:r>
              <a:rPr lang="en-US" dirty="0" smtClean="0"/>
              <a:t>5.For any </a:t>
            </a:r>
            <a:r>
              <a:rPr lang="en-US" b="1" i="1" dirty="0" smtClean="0"/>
              <a:t>a</a:t>
            </a:r>
            <a:r>
              <a:rPr lang="en-US" dirty="0" smtClean="0"/>
              <a:t> and </a:t>
            </a:r>
            <a:r>
              <a:rPr lang="en-US" b="1" i="1" dirty="0" smtClean="0"/>
              <a:t>b</a:t>
            </a:r>
            <a:r>
              <a:rPr lang="en-US" dirty="0" smtClean="0"/>
              <a:t>,</a:t>
            </a:r>
            <a:r>
              <a:rPr lang="en-US" i="1" dirty="0" smtClean="0"/>
              <a:t> O</a:t>
            </a:r>
            <a:r>
              <a:rPr lang="en-US" dirty="0" smtClean="0"/>
              <a:t>(</a:t>
            </a:r>
            <a:r>
              <a:rPr lang="en-US" b="1" i="1" dirty="0" smtClean="0"/>
              <a:t>a</a:t>
            </a:r>
            <a:r>
              <a:rPr lang="en-US" dirty="0" smtClean="0"/>
              <a:t>)</a:t>
            </a:r>
            <a:r>
              <a:rPr lang="en-US" i="1" dirty="0" smtClean="0"/>
              <a:t> O</a:t>
            </a:r>
            <a:r>
              <a:rPr lang="en-US" dirty="0" smtClean="0"/>
              <a:t>(</a:t>
            </a:r>
            <a:r>
              <a:rPr lang="en-US" b="1" i="1" dirty="0" smtClean="0"/>
              <a:t>b</a:t>
            </a:r>
            <a:r>
              <a:rPr lang="en-US" dirty="0" smtClean="0"/>
              <a:t>)=</a:t>
            </a:r>
            <a:r>
              <a:rPr lang="en-US" i="1" dirty="0" smtClean="0"/>
              <a:t> O</a:t>
            </a:r>
            <a:r>
              <a:rPr lang="en-US" dirty="0" smtClean="0"/>
              <a:t>(</a:t>
            </a:r>
            <a:r>
              <a:rPr lang="en-US" b="1" i="1" dirty="0" err="1" smtClean="0"/>
              <a:t>ab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Asymptotic Behavior of Numeric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"/>
            <a:r>
              <a:rPr lang="en-US" b="1" dirty="0" smtClean="0"/>
              <a:t>Example</a:t>
            </a:r>
            <a:r>
              <a:rPr lang="en-US" dirty="0" smtClean="0"/>
              <a:t> : Let </a:t>
            </a:r>
            <a:r>
              <a:rPr lang="en-US" b="1" i="1" dirty="0" smtClean="0"/>
              <a:t>a</a:t>
            </a:r>
            <a:r>
              <a:rPr lang="en-US" dirty="0" smtClean="0"/>
              <a:t> = </a:t>
            </a:r>
            <a:r>
              <a:rPr lang="en-US" i="1" dirty="0" smtClean="0"/>
              <a:t>3r3 + 2r2+ r.</a:t>
            </a:r>
            <a:r>
              <a:rPr lang="en-US" dirty="0" smtClean="0"/>
              <a:t> </a:t>
            </a:r>
            <a:r>
              <a:rPr lang="en-US" b="1" i="1" dirty="0" smtClean="0"/>
              <a:t>a</a:t>
            </a:r>
            <a:r>
              <a:rPr lang="en-US" dirty="0" smtClean="0"/>
              <a:t> is O(</a:t>
            </a:r>
            <a:r>
              <a:rPr lang="en-US" i="1" dirty="0" smtClean="0"/>
              <a:t>r</a:t>
            </a:r>
            <a:r>
              <a:rPr lang="en-US" i="1" baseline="30000" dirty="0" smtClean="0"/>
              <a:t>3</a:t>
            </a:r>
            <a:r>
              <a:rPr lang="en-US" dirty="0" smtClean="0"/>
              <a:t>) or </a:t>
            </a:r>
            <a:r>
              <a:rPr lang="en-US" i="1" dirty="0" smtClean="0"/>
              <a:t>{3r3 } + O(r</a:t>
            </a:r>
            <a:r>
              <a:rPr lang="en-US" i="1" baseline="30000" dirty="0" smtClean="0"/>
              <a:t>2</a:t>
            </a:r>
            <a:r>
              <a:rPr lang="en-US" i="1" dirty="0" smtClean="0"/>
              <a:t>) </a:t>
            </a:r>
            <a:r>
              <a:rPr lang="en-US" dirty="0" smtClean="0"/>
              <a:t>or</a:t>
            </a:r>
            <a:r>
              <a:rPr lang="en-US" i="1" dirty="0" smtClean="0"/>
              <a:t> {3r3 + 2 r2 } +  O(r). </a:t>
            </a:r>
          </a:p>
          <a:p>
            <a:pPr fontAlgn="b">
              <a:buNone/>
            </a:pPr>
            <a:endParaRPr lang="en-US" dirty="0" smtClean="0"/>
          </a:p>
          <a:p>
            <a:pPr fontAlgn="b"/>
            <a:r>
              <a:rPr lang="en-US" dirty="0" smtClean="0"/>
              <a:t>Note that </a:t>
            </a:r>
            <a:r>
              <a:rPr lang="en-US" i="1" dirty="0" smtClean="0"/>
              <a:t>{3r3 + 2 r2 } +  O(r) </a:t>
            </a:r>
            <a:r>
              <a:rPr lang="en-US" i="1" dirty="0" smtClean="0">
                <a:sym typeface="Symbol"/>
              </a:rPr>
              <a:t></a:t>
            </a:r>
            <a:r>
              <a:rPr lang="en-US" i="1" dirty="0" smtClean="0"/>
              <a:t> {3r3 } + O(r</a:t>
            </a:r>
            <a:r>
              <a:rPr lang="en-US" i="1" baseline="30000" dirty="0" smtClean="0"/>
              <a:t>2</a:t>
            </a:r>
            <a:r>
              <a:rPr lang="en-US" i="1" dirty="0" smtClean="0"/>
              <a:t>) </a:t>
            </a:r>
            <a:r>
              <a:rPr lang="en-US" i="1" dirty="0" smtClean="0">
                <a:sym typeface="Symbol"/>
              </a:rPr>
              <a:t></a:t>
            </a:r>
            <a:r>
              <a:rPr lang="en-US" i="1" dirty="0" smtClean="0"/>
              <a:t> </a:t>
            </a:r>
            <a:r>
              <a:rPr lang="en-US" dirty="0" smtClean="0"/>
              <a:t>O(</a:t>
            </a:r>
            <a:r>
              <a:rPr lang="en-US" i="1" dirty="0" smtClean="0"/>
              <a:t>r</a:t>
            </a:r>
            <a:r>
              <a:rPr lang="en-US" i="1" baseline="30000" dirty="0" smtClean="0"/>
              <a:t>3</a:t>
            </a:r>
            <a:r>
              <a:rPr lang="en-US" dirty="0" smtClean="0"/>
              <a:t>).</a:t>
            </a:r>
          </a:p>
          <a:p>
            <a:pPr fontAlgn="b">
              <a:buNone/>
            </a:pPr>
            <a:endParaRPr lang="en-US" dirty="0" smtClean="0"/>
          </a:p>
          <a:p>
            <a:pPr fontAlgn="b"/>
            <a:r>
              <a:rPr lang="en-US" b="1" dirty="0" smtClean="0"/>
              <a:t>Example</a:t>
            </a:r>
            <a:r>
              <a:rPr lang="en-US" dirty="0" smtClean="0"/>
              <a:t> : Let </a:t>
            </a:r>
            <a:r>
              <a:rPr lang="en-US" b="1" i="1" dirty="0" smtClean="0"/>
              <a:t>a</a:t>
            </a:r>
            <a:r>
              <a:rPr lang="en-US" i="1" dirty="0" smtClean="0"/>
              <a:t> = r + O(1/r) and </a:t>
            </a:r>
            <a:r>
              <a:rPr lang="en-US" b="1" i="1" dirty="0" smtClean="0"/>
              <a:t>b</a:t>
            </a:r>
            <a:r>
              <a:rPr lang="en-US" i="1" dirty="0" smtClean="0"/>
              <a:t> =        </a:t>
            </a:r>
            <a:r>
              <a:rPr lang="en-US" dirty="0" smtClean="0"/>
              <a:t> We have </a:t>
            </a:r>
            <a:r>
              <a:rPr lang="en-US" b="1" i="1" dirty="0" err="1" smtClean="0"/>
              <a:t>ab</a:t>
            </a:r>
            <a:r>
              <a:rPr lang="en-US" dirty="0" smtClean="0"/>
              <a:t> =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400800" y="4267200"/>
          <a:ext cx="1752600" cy="685800"/>
        </p:xfrm>
        <a:graphic>
          <a:graphicData uri="http://schemas.openxmlformats.org/presentationml/2006/ole">
            <p:oleObj spid="_x0000_s1026" name="Equation" r:id="rId3" imgW="596880" imgH="22860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971800" y="5486400"/>
          <a:ext cx="2133600" cy="609600"/>
        </p:xfrm>
        <a:graphic>
          <a:graphicData uri="http://schemas.openxmlformats.org/presentationml/2006/ole">
            <p:oleObj spid="_x0000_s1027" name="Equation" r:id="rId4" imgW="6094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Asymptotic Behavior of Numeric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"/>
            <a:r>
              <a:rPr lang="en-US" dirty="0" smtClean="0"/>
              <a:t>For a given numeric function </a:t>
            </a:r>
            <a:r>
              <a:rPr lang="en-US" b="1" i="1" dirty="0" smtClean="0"/>
              <a:t>a</a:t>
            </a:r>
            <a:r>
              <a:rPr lang="en-US" dirty="0" smtClean="0"/>
              <a:t>, Let </a:t>
            </a:r>
            <a:r>
              <a:rPr lang="en-US" altLang="zh-TW" dirty="0" smtClean="0"/>
              <a:t>Ω</a:t>
            </a:r>
            <a:r>
              <a:rPr lang="en-US" dirty="0" smtClean="0"/>
              <a:t>(</a:t>
            </a:r>
            <a:r>
              <a:rPr lang="en-US" b="1" i="1" dirty="0" smtClean="0"/>
              <a:t>a</a:t>
            </a:r>
            <a:r>
              <a:rPr lang="en-US" dirty="0" smtClean="0"/>
              <a:t>) denote the set of all numeric functions </a:t>
            </a:r>
            <a:r>
              <a:rPr lang="en-US" b="1" i="1" dirty="0" smtClean="0"/>
              <a:t>b</a:t>
            </a:r>
            <a:r>
              <a:rPr lang="en-US" dirty="0" smtClean="0"/>
              <a:t> such that there exist positive constants </a:t>
            </a:r>
            <a:r>
              <a:rPr lang="en-US" i="1" dirty="0" smtClean="0"/>
              <a:t>k</a:t>
            </a:r>
            <a:r>
              <a:rPr lang="en-US" dirty="0" smtClean="0"/>
              <a:t> and </a:t>
            </a:r>
            <a:r>
              <a:rPr lang="en-US" i="1" dirty="0" smtClean="0"/>
              <a:t>m</a:t>
            </a:r>
            <a:r>
              <a:rPr lang="en-US" dirty="0" smtClean="0"/>
              <a:t> with</a:t>
            </a:r>
          </a:p>
          <a:p>
            <a:pPr fontAlgn="b">
              <a:buNone/>
            </a:pPr>
            <a:r>
              <a:rPr lang="en-US" dirty="0" smtClean="0"/>
              <a:t>	|</a:t>
            </a:r>
            <a:r>
              <a:rPr lang="en-US" i="1" dirty="0" err="1" smtClean="0"/>
              <a:t>br</a:t>
            </a:r>
            <a:r>
              <a:rPr lang="en-US" dirty="0" smtClean="0"/>
              <a:t>| </a:t>
            </a:r>
            <a:r>
              <a:rPr lang="zh-TW" altLang="en-US" dirty="0" smtClean="0"/>
              <a:t>≧ </a:t>
            </a:r>
            <a:r>
              <a:rPr lang="en-US" i="1" dirty="0" smtClean="0"/>
              <a:t>mar</a:t>
            </a:r>
            <a:r>
              <a:rPr lang="en-US" dirty="0" smtClean="0"/>
              <a:t>		for </a:t>
            </a:r>
            <a:r>
              <a:rPr lang="en-US" i="1" dirty="0" smtClean="0"/>
              <a:t>r </a:t>
            </a:r>
            <a:r>
              <a:rPr lang="zh-TW" altLang="en-US" dirty="0" smtClean="0"/>
              <a:t>≧ </a:t>
            </a:r>
            <a:r>
              <a:rPr lang="en-US" i="1" dirty="0" smtClean="0"/>
              <a:t>k.</a:t>
            </a:r>
            <a:endParaRPr lang="en-US" dirty="0" smtClean="0"/>
          </a:p>
          <a:p>
            <a:pPr fontAlgn="b"/>
            <a:r>
              <a:rPr lang="en-US" dirty="0" smtClean="0"/>
              <a:t>In other words, if </a:t>
            </a:r>
            <a:r>
              <a:rPr lang="en-US" b="1" i="1" dirty="0" smtClean="0"/>
              <a:t>b</a:t>
            </a:r>
            <a:r>
              <a:rPr lang="en-US" dirty="0" smtClean="0"/>
              <a:t> is in </a:t>
            </a:r>
            <a:r>
              <a:rPr lang="en-US" altLang="zh-TW" dirty="0" smtClean="0"/>
              <a:t>Ω</a:t>
            </a:r>
            <a:r>
              <a:rPr lang="en-US" dirty="0" smtClean="0"/>
              <a:t>(</a:t>
            </a:r>
            <a:r>
              <a:rPr lang="en-US" b="1" i="1" dirty="0" smtClean="0"/>
              <a:t>a</a:t>
            </a:r>
            <a:r>
              <a:rPr lang="en-US" dirty="0" smtClean="0"/>
              <a:t>), then </a:t>
            </a:r>
            <a:r>
              <a:rPr lang="en-US" b="1" i="1" dirty="0" smtClean="0"/>
              <a:t>b</a:t>
            </a:r>
            <a:r>
              <a:rPr lang="en-US" dirty="0" smtClean="0"/>
              <a:t> </a:t>
            </a:r>
            <a:r>
              <a:rPr lang="en-US" i="1" dirty="0" smtClean="0"/>
              <a:t>grows at least as fast as</a:t>
            </a:r>
            <a:r>
              <a:rPr lang="en-US" dirty="0" smtClean="0"/>
              <a:t> </a:t>
            </a:r>
            <a:r>
              <a:rPr lang="en-US" b="1" i="1" dirty="0" smtClean="0"/>
              <a:t>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Asymptotic Behavior of Numeric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"/>
            <a:r>
              <a:rPr lang="en-US" dirty="0" smtClean="0"/>
              <a:t>For a given numeric function </a:t>
            </a:r>
            <a:r>
              <a:rPr lang="en-US" b="1" i="1" dirty="0" smtClean="0"/>
              <a:t>a</a:t>
            </a:r>
            <a:r>
              <a:rPr lang="en-US" dirty="0" smtClean="0"/>
              <a:t>, Let </a:t>
            </a:r>
            <a:r>
              <a:rPr lang="en-US" altLang="zh-TW" dirty="0" smtClean="0"/>
              <a:t>θ</a:t>
            </a:r>
            <a:r>
              <a:rPr lang="en-US" dirty="0" smtClean="0"/>
              <a:t>(</a:t>
            </a:r>
            <a:r>
              <a:rPr lang="en-US" b="1" i="1" dirty="0" smtClean="0"/>
              <a:t>a</a:t>
            </a:r>
            <a:r>
              <a:rPr lang="en-US" dirty="0" smtClean="0"/>
              <a:t>) denote the set of all numeric functions </a:t>
            </a:r>
            <a:r>
              <a:rPr lang="en-US" b="1" i="1" dirty="0" smtClean="0"/>
              <a:t>b</a:t>
            </a:r>
            <a:r>
              <a:rPr lang="en-US" dirty="0" smtClean="0"/>
              <a:t> such that there exist positive constants </a:t>
            </a:r>
            <a:r>
              <a:rPr lang="en-US" i="1" dirty="0" smtClean="0"/>
              <a:t>m</a:t>
            </a:r>
            <a:r>
              <a:rPr lang="en-US" dirty="0" smtClean="0"/>
              <a:t>, </a:t>
            </a:r>
            <a:r>
              <a:rPr lang="en-US" i="1" dirty="0" smtClean="0"/>
              <a:t>m’</a:t>
            </a:r>
            <a:r>
              <a:rPr lang="en-US" dirty="0" smtClean="0"/>
              <a:t>, and </a:t>
            </a:r>
            <a:r>
              <a:rPr lang="en-US" i="1" dirty="0" smtClean="0"/>
              <a:t>k</a:t>
            </a:r>
            <a:r>
              <a:rPr lang="en-US" dirty="0" smtClean="0"/>
              <a:t> with</a:t>
            </a:r>
          </a:p>
          <a:p>
            <a:pPr fontAlgn="b">
              <a:buNone/>
            </a:pPr>
            <a:r>
              <a:rPr lang="en-US" i="1" dirty="0" smtClean="0"/>
              <a:t>		mar </a:t>
            </a:r>
            <a:r>
              <a:rPr lang="zh-TW" altLang="en-US" i="1" dirty="0" smtClean="0"/>
              <a:t>≦</a:t>
            </a:r>
            <a:r>
              <a:rPr lang="en-US" i="1" dirty="0" smtClean="0"/>
              <a:t> |</a:t>
            </a:r>
            <a:r>
              <a:rPr lang="en-US" i="1" dirty="0" err="1" smtClean="0"/>
              <a:t>br</a:t>
            </a:r>
            <a:r>
              <a:rPr lang="en-US" i="1" dirty="0" smtClean="0"/>
              <a:t>| </a:t>
            </a:r>
            <a:r>
              <a:rPr lang="zh-TW" altLang="en-US" i="1" dirty="0" smtClean="0"/>
              <a:t>≦</a:t>
            </a:r>
            <a:r>
              <a:rPr lang="en-US" i="1" dirty="0" smtClean="0"/>
              <a:t> </a:t>
            </a:r>
            <a:r>
              <a:rPr lang="en-US" i="1" dirty="0" err="1" smtClean="0"/>
              <a:t>m’ar</a:t>
            </a:r>
            <a:r>
              <a:rPr lang="en-US" i="1" dirty="0" smtClean="0"/>
              <a:t>		for r</a:t>
            </a:r>
            <a:r>
              <a:rPr lang="zh-TW" altLang="en-US" i="1" dirty="0" smtClean="0"/>
              <a:t>≧</a:t>
            </a:r>
            <a:r>
              <a:rPr lang="en-US" i="1" dirty="0" smtClean="0"/>
              <a:t> k.</a:t>
            </a:r>
          </a:p>
          <a:p>
            <a:pPr fontAlgn="b">
              <a:buNone/>
            </a:pPr>
            <a:endParaRPr lang="en-US" dirty="0" smtClean="0"/>
          </a:p>
          <a:p>
            <a:pPr fontAlgn="b"/>
            <a:r>
              <a:rPr lang="en-US" dirty="0" smtClean="0"/>
              <a:t>In other words, if </a:t>
            </a:r>
            <a:r>
              <a:rPr lang="en-US" b="1" i="1" dirty="0" smtClean="0"/>
              <a:t>b</a:t>
            </a:r>
            <a:r>
              <a:rPr lang="en-US" dirty="0" smtClean="0"/>
              <a:t> is in </a:t>
            </a:r>
            <a:r>
              <a:rPr lang="en-US" altLang="zh-TW" dirty="0" smtClean="0"/>
              <a:t>θ</a:t>
            </a:r>
            <a:r>
              <a:rPr lang="en-US" dirty="0" smtClean="0"/>
              <a:t>(</a:t>
            </a:r>
            <a:r>
              <a:rPr lang="en-US" b="1" i="1" dirty="0" smtClean="0"/>
              <a:t>a</a:t>
            </a:r>
            <a:r>
              <a:rPr lang="en-US" dirty="0" smtClean="0"/>
              <a:t>), then </a:t>
            </a:r>
            <a:r>
              <a:rPr lang="en-US" b="1" i="1" dirty="0" smtClean="0"/>
              <a:t>b</a:t>
            </a:r>
            <a:r>
              <a:rPr lang="en-US" dirty="0" smtClean="0"/>
              <a:t> </a:t>
            </a:r>
            <a:r>
              <a:rPr lang="en-US" i="1" dirty="0" smtClean="0"/>
              <a:t>grows as the same rate as</a:t>
            </a:r>
            <a:r>
              <a:rPr lang="en-US" dirty="0" smtClean="0"/>
              <a:t> </a:t>
            </a:r>
            <a:r>
              <a:rPr lang="en-US" b="1" i="1" dirty="0" smtClean="0"/>
              <a:t>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fontAlgn="b"/>
            <a:r>
              <a:rPr lang="en-US" sz="2400" dirty="0" smtClean="0"/>
              <a:t>For a numeric function (</a:t>
            </a:r>
            <a:r>
              <a:rPr lang="en-US" sz="2400" i="1" dirty="0" smtClean="0"/>
              <a:t>a</a:t>
            </a:r>
            <a:r>
              <a:rPr lang="en-US" sz="2400" i="1" baseline="-25000" dirty="0" smtClean="0"/>
              <a:t>0</a:t>
            </a:r>
            <a:r>
              <a:rPr lang="en-US" sz="2400" i="1" dirty="0" smtClean="0"/>
              <a:t>, a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, a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, ..., a</a:t>
            </a:r>
            <a:r>
              <a:rPr lang="en-US" sz="2400" i="1" baseline="-25000" dirty="0" smtClean="0"/>
              <a:t>r</a:t>
            </a:r>
            <a:r>
              <a:rPr lang="en-US" sz="2400" i="1" dirty="0" smtClean="0"/>
              <a:t>, ...</a:t>
            </a:r>
            <a:r>
              <a:rPr lang="en-US" sz="2400" dirty="0" smtClean="0"/>
              <a:t>), we define an infinite series</a:t>
            </a:r>
          </a:p>
          <a:p>
            <a:pPr fontAlgn="b">
              <a:buNone/>
            </a:pPr>
            <a:r>
              <a:rPr lang="en-US" sz="2400" i="1" dirty="0" smtClean="0"/>
              <a:t>		a</a:t>
            </a:r>
            <a:r>
              <a:rPr lang="en-US" sz="2400" i="1" baseline="-25000" dirty="0" smtClean="0"/>
              <a:t>0</a:t>
            </a:r>
            <a:r>
              <a:rPr lang="en-US" sz="2400" i="1" dirty="0" smtClean="0"/>
              <a:t> + a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z + a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z2 + ... + </a:t>
            </a:r>
            <a:r>
              <a:rPr lang="en-US" sz="2400" i="1" dirty="0" err="1" smtClean="0"/>
              <a:t>a</a:t>
            </a:r>
            <a:r>
              <a:rPr lang="en-US" sz="2400" i="1" baseline="-25000" dirty="0" err="1" smtClean="0"/>
              <a:t>r</a:t>
            </a:r>
            <a:r>
              <a:rPr lang="en-US" sz="2400" i="1" dirty="0" err="1" smtClean="0"/>
              <a:t>zr</a:t>
            </a:r>
            <a:r>
              <a:rPr lang="en-US" sz="2400" i="1" dirty="0" smtClean="0"/>
              <a:t> + ...</a:t>
            </a:r>
            <a:endParaRPr lang="en-US" sz="2400" dirty="0" smtClean="0"/>
          </a:p>
          <a:p>
            <a:pPr fontAlgn="b">
              <a:buNone/>
            </a:pPr>
            <a:r>
              <a:rPr lang="en-US" sz="2400" dirty="0" smtClean="0"/>
              <a:t>	which is called the </a:t>
            </a:r>
            <a:r>
              <a:rPr lang="en-US" sz="2400" i="1" dirty="0" smtClean="0"/>
              <a:t>generating function</a:t>
            </a:r>
            <a:r>
              <a:rPr lang="en-US" sz="2400" dirty="0" smtClean="0"/>
              <a:t> of the numeric function</a:t>
            </a:r>
            <a:r>
              <a:rPr lang="en-US" sz="2400" b="1" dirty="0" smtClean="0"/>
              <a:t> </a:t>
            </a:r>
            <a:r>
              <a:rPr lang="en-US" sz="2400" b="1" i="1" dirty="0" smtClean="0"/>
              <a:t>a</a:t>
            </a:r>
            <a:r>
              <a:rPr lang="en-US" sz="2400" dirty="0" smtClean="0"/>
              <a:t>.</a:t>
            </a:r>
          </a:p>
          <a:p>
            <a:pPr lvl="0" fontAlgn="b"/>
            <a:r>
              <a:rPr lang="en-US" dirty="0" smtClean="0"/>
              <a:t>Example: </a:t>
            </a:r>
          </a:p>
          <a:p>
            <a:pPr lvl="1" fontAlgn="b"/>
            <a:r>
              <a:rPr lang="en-US" sz="2100" dirty="0" smtClean="0"/>
              <a:t>For a numeric function (</a:t>
            </a:r>
            <a:r>
              <a:rPr lang="en-US" sz="2100" i="1" dirty="0" smtClean="0"/>
              <a:t>3</a:t>
            </a:r>
            <a:r>
              <a:rPr lang="en-US" sz="2100" i="1" baseline="30000" dirty="0" smtClean="0"/>
              <a:t>0</a:t>
            </a:r>
            <a:r>
              <a:rPr lang="en-US" sz="2100" i="1" dirty="0" smtClean="0"/>
              <a:t>, 3</a:t>
            </a:r>
            <a:r>
              <a:rPr lang="en-US" sz="2100" i="1" baseline="30000" dirty="0" smtClean="0"/>
              <a:t>1</a:t>
            </a:r>
            <a:r>
              <a:rPr lang="en-US" sz="2100" i="1" dirty="0" smtClean="0"/>
              <a:t>, 3</a:t>
            </a:r>
            <a:r>
              <a:rPr lang="en-US" sz="2100" i="1" baseline="30000" dirty="0" smtClean="0"/>
              <a:t>2</a:t>
            </a:r>
            <a:r>
              <a:rPr lang="en-US" sz="2100" i="1" dirty="0" smtClean="0"/>
              <a:t>, ..., 3</a:t>
            </a:r>
            <a:r>
              <a:rPr lang="en-US" sz="2100" i="1" baseline="30000" dirty="0" smtClean="0"/>
              <a:t>r</a:t>
            </a:r>
            <a:r>
              <a:rPr lang="en-US" sz="2100" i="1" dirty="0" smtClean="0"/>
              <a:t>  ...</a:t>
            </a:r>
            <a:r>
              <a:rPr lang="en-US" sz="2100" dirty="0" smtClean="0"/>
              <a:t>), we define an infinite series</a:t>
            </a:r>
          </a:p>
          <a:p>
            <a:pPr fontAlgn="b">
              <a:buNone/>
            </a:pPr>
            <a:r>
              <a:rPr lang="en-US" sz="2400" i="1" dirty="0" smtClean="0"/>
              <a:t>		 3</a:t>
            </a:r>
            <a:r>
              <a:rPr lang="en-US" sz="2400" i="1" baseline="30000" dirty="0" smtClean="0"/>
              <a:t>0</a:t>
            </a:r>
            <a:r>
              <a:rPr lang="en-US" sz="2400" i="1" dirty="0" smtClean="0"/>
              <a:t> + 3</a:t>
            </a:r>
            <a:r>
              <a:rPr lang="en-US" sz="2400" i="1" baseline="30000" dirty="0" smtClean="0"/>
              <a:t>1 </a:t>
            </a:r>
            <a:r>
              <a:rPr lang="en-US" sz="2400" i="1" dirty="0" smtClean="0"/>
              <a:t>z + 3</a:t>
            </a:r>
            <a:r>
              <a:rPr lang="en-US" sz="2400" i="1" baseline="30000" dirty="0" smtClean="0"/>
              <a:t>2 </a:t>
            </a:r>
            <a:r>
              <a:rPr lang="en-US" sz="2400" i="1" dirty="0" smtClean="0"/>
              <a:t>z2 + ... + 3</a:t>
            </a:r>
            <a:r>
              <a:rPr lang="en-US" sz="2400" i="1" baseline="30000" dirty="0" smtClean="0"/>
              <a:t>r </a:t>
            </a:r>
            <a:r>
              <a:rPr lang="en-US" sz="2400" i="1" dirty="0" err="1" smtClean="0"/>
              <a:t>zr</a:t>
            </a:r>
            <a:r>
              <a:rPr lang="en-US" sz="2400" i="1" dirty="0" smtClean="0"/>
              <a:t> + ...</a:t>
            </a:r>
          </a:p>
          <a:p>
            <a:pPr fontAlgn="b">
              <a:buNone/>
            </a:pPr>
            <a:r>
              <a:rPr lang="en-US" sz="2400" i="1" dirty="0" smtClean="0"/>
              <a:t>    	=(3)</a:t>
            </a:r>
            <a:r>
              <a:rPr lang="en-US" sz="2400" i="1" baseline="30000" dirty="0" smtClean="0"/>
              <a:t>0 </a:t>
            </a:r>
            <a:r>
              <a:rPr lang="en-US" sz="2400" i="1" dirty="0" smtClean="0"/>
              <a:t>+ (3z)</a:t>
            </a:r>
            <a:r>
              <a:rPr lang="en-US" sz="2400" i="1" baseline="30000" dirty="0" smtClean="0"/>
              <a:t>1</a:t>
            </a:r>
            <a:r>
              <a:rPr lang="en-US" sz="2400" i="1" dirty="0" smtClean="0"/>
              <a:t> + (3z)</a:t>
            </a:r>
            <a:r>
              <a:rPr lang="en-US" sz="2400" i="1" baseline="30000" dirty="0" smtClean="0"/>
              <a:t>2 </a:t>
            </a:r>
            <a:r>
              <a:rPr lang="en-US" sz="2400" i="1" dirty="0" smtClean="0"/>
              <a:t>+ … + (3z)</a:t>
            </a:r>
            <a:r>
              <a:rPr lang="en-US" sz="2400" i="1" baseline="30000" dirty="0" smtClean="0"/>
              <a:t>r</a:t>
            </a:r>
            <a:r>
              <a:rPr lang="en-US" sz="2400" i="1" dirty="0" smtClean="0"/>
              <a:t> +…</a:t>
            </a:r>
          </a:p>
          <a:p>
            <a:pPr fontAlgn="b">
              <a:buNone/>
            </a:pPr>
            <a:r>
              <a:rPr lang="en-US" sz="2400" dirty="0" smtClean="0"/>
              <a:t>It can be written in closed form as</a:t>
            </a:r>
          </a:p>
          <a:p>
            <a:pPr fontAlgn="b">
              <a:buNone/>
            </a:pPr>
            <a:r>
              <a:rPr lang="en-US" sz="2400" dirty="0" smtClean="0"/>
              <a:t>			1/(1-3z)</a:t>
            </a:r>
          </a:p>
          <a:p>
            <a:pPr fontAlgn="b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Let </a:t>
            </a:r>
            <a:r>
              <a:rPr lang="en-US" b="1" i="1" dirty="0" smtClean="0"/>
              <a:t>a, b, and c be a numeric functions and A(z), B(z),and C(z) be its generating functions, respectively.</a:t>
            </a:r>
          </a:p>
          <a:p>
            <a:pPr>
              <a:buNone/>
            </a:pPr>
            <a:r>
              <a:rPr lang="en-US" i="1" dirty="0" smtClean="0"/>
              <a:t>1. </a:t>
            </a:r>
            <a:r>
              <a:rPr lang="en-US" b="1" i="1" dirty="0" smtClean="0"/>
              <a:t>b = </a:t>
            </a:r>
            <a:r>
              <a:rPr lang="el-GR" b="1" i="1" dirty="0" smtClean="0"/>
              <a:t>α</a:t>
            </a:r>
            <a:r>
              <a:rPr lang="en-US" b="1" i="1" dirty="0" smtClean="0"/>
              <a:t> a,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pl-PL" i="1" dirty="0" smtClean="0"/>
              <a:t>B(z) = αa</a:t>
            </a:r>
            <a:r>
              <a:rPr lang="pl-PL" i="1" baseline="-25000" dirty="0" smtClean="0"/>
              <a:t>0</a:t>
            </a:r>
            <a:r>
              <a:rPr lang="pl-PL" i="1" dirty="0" smtClean="0"/>
              <a:t> + αa</a:t>
            </a:r>
            <a:r>
              <a:rPr lang="pl-PL" i="1" baseline="-25000" dirty="0" smtClean="0"/>
              <a:t>1</a:t>
            </a:r>
            <a:r>
              <a:rPr lang="pl-PL" i="1" dirty="0" smtClean="0"/>
              <a:t>z + αa</a:t>
            </a:r>
            <a:r>
              <a:rPr lang="pl-PL" i="1" baseline="-25000" dirty="0" smtClean="0"/>
              <a:t>2</a:t>
            </a:r>
            <a:r>
              <a:rPr lang="pl-PL" i="1" dirty="0" smtClean="0"/>
              <a:t>z</a:t>
            </a:r>
            <a:r>
              <a:rPr lang="pl-PL" i="1" baseline="30000" dirty="0" smtClean="0"/>
              <a:t>2</a:t>
            </a:r>
            <a:r>
              <a:rPr lang="pl-PL" i="1" dirty="0" smtClean="0"/>
              <a:t> + … + αa</a:t>
            </a:r>
            <a:r>
              <a:rPr lang="pl-PL" i="1" baseline="-25000" dirty="0" smtClean="0"/>
              <a:t>r</a:t>
            </a:r>
            <a:r>
              <a:rPr lang="pl-PL" i="1" dirty="0" smtClean="0"/>
              <a:t>z</a:t>
            </a:r>
            <a:r>
              <a:rPr lang="pl-PL" i="1" baseline="30000" dirty="0" smtClean="0"/>
              <a:t>r</a:t>
            </a:r>
            <a:r>
              <a:rPr lang="pl-PL" i="1" dirty="0" smtClean="0"/>
              <a:t> + …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el-GR" i="1" dirty="0" smtClean="0"/>
              <a:t>= α</a:t>
            </a:r>
            <a:r>
              <a:rPr lang="en-US" i="1" dirty="0" smtClean="0"/>
              <a:t>A(z)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 Numeric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sz="2400" dirty="0" smtClean="0"/>
              <a:t>The </a:t>
            </a:r>
            <a:r>
              <a:rPr lang="en-US" sz="2400" i="1" dirty="0" smtClean="0"/>
              <a:t>accumulated sum</a:t>
            </a:r>
            <a:r>
              <a:rPr lang="en-US" sz="2400" dirty="0" smtClean="0"/>
              <a:t> of a numeric function </a:t>
            </a:r>
            <a:r>
              <a:rPr lang="en-US" sz="2400" b="1" i="1" dirty="0" smtClean="0"/>
              <a:t>a</a:t>
            </a:r>
            <a:r>
              <a:rPr lang="en-US" sz="2400" b="1" dirty="0" smtClean="0"/>
              <a:t> </a:t>
            </a:r>
            <a:r>
              <a:rPr lang="en-US" sz="2400" dirty="0" smtClean="0"/>
              <a:t>is a numeric function whose value at </a:t>
            </a:r>
            <a:r>
              <a:rPr lang="en-US" sz="2400" i="1" dirty="0" smtClean="0"/>
              <a:t>r</a:t>
            </a:r>
            <a:r>
              <a:rPr lang="en-US" sz="2400" dirty="0" smtClean="0"/>
              <a:t> is equal to </a:t>
            </a:r>
          </a:p>
          <a:p>
            <a:pPr lvl="0" algn="just"/>
            <a:endParaRPr lang="en-US" sz="2400" dirty="0" smtClean="0"/>
          </a:p>
          <a:p>
            <a:pPr lvl="0" algn="just"/>
            <a:r>
              <a:rPr lang="en-US" sz="2400" dirty="0" smtClean="0"/>
              <a:t>The </a:t>
            </a:r>
            <a:r>
              <a:rPr lang="en-US" sz="2400" i="1" dirty="0" smtClean="0"/>
              <a:t>forward difference</a:t>
            </a:r>
            <a:r>
              <a:rPr lang="en-US" sz="2400" dirty="0" smtClean="0"/>
              <a:t> of a numeric function </a:t>
            </a:r>
            <a:r>
              <a:rPr lang="en-US" sz="2400" b="1" i="1" dirty="0" smtClean="0"/>
              <a:t>a</a:t>
            </a:r>
            <a:r>
              <a:rPr lang="en-US" sz="2400" dirty="0" smtClean="0"/>
              <a:t> is a numeric function, denoted </a:t>
            </a:r>
            <a:r>
              <a:rPr lang="en-US" altLang="zh-TW" sz="2400" i="1" dirty="0" err="1" smtClean="0"/>
              <a:t>Δ</a:t>
            </a:r>
            <a:r>
              <a:rPr lang="en-US" sz="2400" b="1" i="1" dirty="0" err="1" smtClean="0"/>
              <a:t>a</a:t>
            </a:r>
            <a:r>
              <a:rPr lang="en-US" sz="2400" dirty="0" smtClean="0"/>
              <a:t>, whose value at </a:t>
            </a:r>
            <a:r>
              <a:rPr lang="en-US" sz="2400" i="1" dirty="0" smtClean="0"/>
              <a:t>r</a:t>
            </a:r>
            <a:r>
              <a:rPr lang="en-US" sz="2400" dirty="0" smtClean="0"/>
              <a:t> is equal to</a:t>
            </a:r>
            <a:r>
              <a:rPr lang="en-US" sz="2400" i="1" dirty="0" smtClean="0"/>
              <a:t> a</a:t>
            </a:r>
            <a:r>
              <a:rPr lang="en-US" sz="2400" i="1" baseline="-25000" dirty="0" smtClean="0"/>
              <a:t>r+1</a:t>
            </a:r>
            <a:r>
              <a:rPr lang="en-US" sz="2400" i="1" dirty="0" smtClean="0"/>
              <a:t>-a</a:t>
            </a:r>
            <a:r>
              <a:rPr lang="en-US" sz="2400" i="1" baseline="-25000" dirty="0" smtClean="0"/>
              <a:t>r</a:t>
            </a:r>
            <a:r>
              <a:rPr lang="en-US" sz="2400" dirty="0" smtClean="0"/>
              <a:t>.</a:t>
            </a:r>
          </a:p>
          <a:p>
            <a:pPr lvl="0" algn="just"/>
            <a:endParaRPr lang="en-US" sz="2400" dirty="0" smtClean="0"/>
          </a:p>
          <a:p>
            <a:pPr lvl="0" algn="just"/>
            <a:r>
              <a:rPr lang="en-US" sz="2400" dirty="0" smtClean="0"/>
              <a:t>The </a:t>
            </a:r>
            <a:r>
              <a:rPr lang="en-US" sz="2400" i="1" dirty="0" smtClean="0"/>
              <a:t>backward difference</a:t>
            </a:r>
            <a:r>
              <a:rPr lang="en-US" sz="2400" dirty="0" smtClean="0"/>
              <a:t> of a numeric function </a:t>
            </a:r>
            <a:r>
              <a:rPr lang="en-US" sz="2400" b="1" i="1" dirty="0" smtClean="0"/>
              <a:t>a</a:t>
            </a:r>
            <a:r>
              <a:rPr lang="en-US" sz="2400" dirty="0" smtClean="0"/>
              <a:t> is a numeric function, denoted,</a:t>
            </a:r>
            <a:r>
              <a:rPr lang="zh-TW" altLang="en-US" sz="2400" i="1" dirty="0" smtClean="0"/>
              <a:t>▽</a:t>
            </a:r>
            <a:r>
              <a:rPr lang="en-US" sz="2400" b="1" i="1" dirty="0" smtClean="0"/>
              <a:t>a</a:t>
            </a:r>
            <a:r>
              <a:rPr lang="en-US" sz="2400" dirty="0" smtClean="0"/>
              <a:t>, whose value is equal to </a:t>
            </a:r>
            <a:r>
              <a:rPr lang="en-US" sz="2400" i="1" dirty="0" smtClean="0"/>
              <a:t>a</a:t>
            </a:r>
            <a:r>
              <a:rPr lang="en-US" sz="2400" i="1" baseline="-25000" dirty="0" smtClean="0"/>
              <a:t>0</a:t>
            </a:r>
            <a:r>
              <a:rPr lang="en-US" sz="2400" dirty="0" smtClean="0"/>
              <a:t> at 0 and is equal to </a:t>
            </a:r>
            <a:r>
              <a:rPr lang="en-US" sz="2400" i="1" dirty="0" err="1" smtClean="0"/>
              <a:t>a</a:t>
            </a:r>
            <a:r>
              <a:rPr lang="en-US" sz="2400" i="1" baseline="-25000" dirty="0" err="1" smtClean="0"/>
              <a:t>r</a:t>
            </a:r>
            <a:r>
              <a:rPr lang="en-US" sz="2400" i="1" dirty="0" smtClean="0"/>
              <a:t>- a</a:t>
            </a:r>
            <a:r>
              <a:rPr lang="en-US" sz="2400" i="1" baseline="-25000" dirty="0" smtClean="0"/>
              <a:t>r-1</a:t>
            </a:r>
            <a:r>
              <a:rPr lang="en-US" sz="2400" dirty="0" smtClean="0"/>
              <a:t> at </a:t>
            </a:r>
            <a:r>
              <a:rPr lang="en-US" sz="2400" i="1" dirty="0" smtClean="0"/>
              <a:t>r</a:t>
            </a:r>
            <a:r>
              <a:rPr lang="zh-TW" altLang="en-US" sz="2400" dirty="0" smtClean="0"/>
              <a:t>≧</a:t>
            </a:r>
            <a:r>
              <a:rPr lang="en-US" sz="2400" dirty="0" smtClean="0"/>
              <a:t>1.</a:t>
            </a:r>
          </a:p>
          <a:p>
            <a:pPr algn="just"/>
            <a:endParaRPr lang="en-US" sz="2400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867400" y="2286000"/>
          <a:ext cx="1447800" cy="660400"/>
        </p:xfrm>
        <a:graphic>
          <a:graphicData uri="http://schemas.openxmlformats.org/presentationml/2006/ole">
            <p:oleObj spid="_x0000_s4098" name="Equation" r:id="rId3" imgW="35532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2. </a:t>
            </a:r>
            <a:r>
              <a:rPr lang="en-US" b="1" i="1" dirty="0" smtClean="0"/>
              <a:t>c = a + b,</a:t>
            </a:r>
          </a:p>
          <a:p>
            <a:pPr>
              <a:buNone/>
            </a:pPr>
            <a:r>
              <a:rPr lang="pl-PL" i="1" dirty="0" smtClean="0"/>
              <a:t>C(z) = (a</a:t>
            </a:r>
            <a:r>
              <a:rPr lang="pl-PL" i="1" baseline="-25000" dirty="0" smtClean="0"/>
              <a:t>0</a:t>
            </a:r>
            <a:r>
              <a:rPr lang="pl-PL" i="1" dirty="0" smtClean="0"/>
              <a:t> + b</a:t>
            </a:r>
            <a:r>
              <a:rPr lang="pl-PL" i="1" baseline="-25000" dirty="0" smtClean="0"/>
              <a:t>0</a:t>
            </a:r>
            <a:r>
              <a:rPr lang="pl-PL" i="1" dirty="0" smtClean="0"/>
              <a:t>) + (a</a:t>
            </a:r>
            <a:r>
              <a:rPr lang="pl-PL" i="1" baseline="-25000" dirty="0" smtClean="0"/>
              <a:t>1</a:t>
            </a:r>
            <a:r>
              <a:rPr lang="pl-PL" i="1" dirty="0" smtClean="0"/>
              <a:t>+ b</a:t>
            </a:r>
            <a:r>
              <a:rPr lang="pl-PL" i="1" baseline="-25000" dirty="0" smtClean="0"/>
              <a:t>1</a:t>
            </a:r>
            <a:r>
              <a:rPr lang="pl-PL" i="1" dirty="0" smtClean="0"/>
              <a:t>)z + (a</a:t>
            </a:r>
            <a:r>
              <a:rPr lang="pl-PL" i="1" baseline="-25000" dirty="0" smtClean="0"/>
              <a:t>2</a:t>
            </a:r>
            <a:r>
              <a:rPr lang="pl-PL" i="1" dirty="0" smtClean="0"/>
              <a:t>+ b</a:t>
            </a:r>
            <a:r>
              <a:rPr lang="pl-PL" i="1" baseline="-25000" dirty="0" smtClean="0"/>
              <a:t>2</a:t>
            </a:r>
            <a:r>
              <a:rPr lang="pl-PL" i="1" dirty="0" smtClean="0"/>
              <a:t>)z</a:t>
            </a:r>
            <a:r>
              <a:rPr lang="pl-PL" i="1" baseline="30000" dirty="0" smtClean="0"/>
              <a:t>2</a:t>
            </a:r>
            <a:r>
              <a:rPr lang="pl-PL" i="1" dirty="0" smtClean="0"/>
              <a:t> + …</a:t>
            </a:r>
          </a:p>
          <a:p>
            <a:pPr>
              <a:buNone/>
            </a:pPr>
            <a:r>
              <a:rPr lang="en-US" i="1" dirty="0" smtClean="0"/>
              <a:t>		</a:t>
            </a:r>
            <a:r>
              <a:rPr lang="pl-PL" i="1" dirty="0" smtClean="0"/>
              <a:t>= a</a:t>
            </a:r>
            <a:r>
              <a:rPr lang="en-US" i="1" baseline="-25000" dirty="0" smtClean="0"/>
              <a:t>0</a:t>
            </a:r>
            <a:r>
              <a:rPr lang="pl-PL" i="1" dirty="0" smtClean="0"/>
              <a:t> + a</a:t>
            </a:r>
            <a:r>
              <a:rPr lang="pl-PL" i="1" baseline="-25000" dirty="0" smtClean="0"/>
              <a:t>1</a:t>
            </a:r>
            <a:r>
              <a:rPr lang="pl-PL" i="1" dirty="0" smtClean="0"/>
              <a:t>z + a</a:t>
            </a:r>
            <a:r>
              <a:rPr lang="pl-PL" i="1" baseline="-25000" dirty="0" smtClean="0"/>
              <a:t>2</a:t>
            </a:r>
            <a:r>
              <a:rPr lang="pl-PL" i="1" dirty="0" smtClean="0"/>
              <a:t>z</a:t>
            </a:r>
            <a:r>
              <a:rPr lang="pl-PL" i="1" baseline="30000" dirty="0" smtClean="0"/>
              <a:t>2</a:t>
            </a:r>
            <a:r>
              <a:rPr lang="pl-PL" i="1" dirty="0" smtClean="0"/>
              <a:t> + … + b</a:t>
            </a:r>
            <a:r>
              <a:rPr lang="en-US" i="1" baseline="-25000" dirty="0" smtClean="0"/>
              <a:t>0</a:t>
            </a:r>
            <a:r>
              <a:rPr lang="pl-PL" i="1" dirty="0" smtClean="0"/>
              <a:t> + b</a:t>
            </a:r>
            <a:r>
              <a:rPr lang="pl-PL" i="1" baseline="-25000" dirty="0" smtClean="0"/>
              <a:t>1</a:t>
            </a:r>
            <a:r>
              <a:rPr lang="pl-PL" i="1" dirty="0" smtClean="0"/>
              <a:t>z + b</a:t>
            </a:r>
            <a:r>
              <a:rPr lang="pl-PL" i="1" baseline="-25000" dirty="0" smtClean="0"/>
              <a:t>2</a:t>
            </a:r>
            <a:r>
              <a:rPr lang="pl-PL" i="1" dirty="0" smtClean="0"/>
              <a:t>z</a:t>
            </a:r>
            <a:r>
              <a:rPr lang="pl-PL" i="1" baseline="-25000" dirty="0" smtClean="0"/>
              <a:t>2 </a:t>
            </a:r>
            <a:r>
              <a:rPr lang="pl-PL" i="1" dirty="0" smtClean="0"/>
              <a:t>+ …</a:t>
            </a:r>
          </a:p>
          <a:p>
            <a:pPr>
              <a:buNone/>
            </a:pPr>
            <a:r>
              <a:rPr lang="en-US" i="1" dirty="0" smtClean="0"/>
              <a:t>		= A(z) + B(z)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i="1" dirty="0" smtClean="0"/>
              <a:t>A(z) = (2+3z-6z</a:t>
            </a:r>
            <a:r>
              <a:rPr lang="en-US" i="1" baseline="30000" dirty="0" smtClean="0"/>
              <a:t>2</a:t>
            </a:r>
            <a:r>
              <a:rPr lang="en-US" i="1" dirty="0" smtClean="0"/>
              <a:t>) / (1-2z)</a:t>
            </a:r>
          </a:p>
          <a:p>
            <a:pPr>
              <a:buNone/>
            </a:pPr>
            <a:r>
              <a:rPr lang="en-US" i="1" dirty="0" smtClean="0"/>
              <a:t>		= 3z + 2 / (1-2z)</a:t>
            </a:r>
          </a:p>
          <a:p>
            <a:pPr>
              <a:buNone/>
            </a:pPr>
            <a:r>
              <a:rPr lang="en-US" i="1" dirty="0" smtClean="0"/>
              <a:t>		</a:t>
            </a:r>
            <a:r>
              <a:rPr lang="pl-PL" i="1" dirty="0" smtClean="0"/>
              <a:t>= 2</a:t>
            </a:r>
            <a:r>
              <a:rPr lang="pl-PL" i="1" baseline="30000" dirty="0" smtClean="0"/>
              <a:t>1</a:t>
            </a:r>
            <a:r>
              <a:rPr lang="pl-PL" i="1" dirty="0" smtClean="0"/>
              <a:t> + (2</a:t>
            </a:r>
            <a:r>
              <a:rPr lang="pl-PL" i="1" baseline="30000" dirty="0" smtClean="0"/>
              <a:t>2</a:t>
            </a:r>
            <a:r>
              <a:rPr lang="pl-PL" i="1" dirty="0" smtClean="0"/>
              <a:t> + 3)z + 2</a:t>
            </a:r>
            <a:r>
              <a:rPr lang="pl-PL" i="1" baseline="30000" dirty="0" smtClean="0"/>
              <a:t>3</a:t>
            </a:r>
            <a:r>
              <a:rPr lang="pl-PL" i="1" dirty="0" smtClean="0"/>
              <a:t>z</a:t>
            </a:r>
            <a:r>
              <a:rPr lang="pl-PL" i="1" baseline="30000" dirty="0" smtClean="0"/>
              <a:t>2 </a:t>
            </a:r>
            <a:r>
              <a:rPr lang="pl-PL" i="1" dirty="0" smtClean="0"/>
              <a:t>+ … + 3</a:t>
            </a:r>
            <a:r>
              <a:rPr lang="pl-PL" i="1" baseline="30000" dirty="0" smtClean="0"/>
              <a:t>r+1</a:t>
            </a:r>
            <a:r>
              <a:rPr lang="pl-PL" i="1" dirty="0" smtClean="0"/>
              <a:t>z</a:t>
            </a:r>
            <a:r>
              <a:rPr lang="pl-PL" i="1" baseline="30000" dirty="0" smtClean="0"/>
              <a:t>r</a:t>
            </a:r>
            <a:r>
              <a:rPr lang="pl-PL" i="1" dirty="0" smtClean="0"/>
              <a:t> + 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r</a:t>
            </a:r>
            <a:r>
              <a:rPr lang="en-US" dirty="0" smtClean="0"/>
              <a:t> = </a:t>
            </a:r>
            <a:r>
              <a:rPr lang="el-GR" dirty="0" smtClean="0"/>
              <a:t>α</a:t>
            </a:r>
            <a:r>
              <a:rPr lang="en-US" baseline="30000" dirty="0" smtClean="0"/>
              <a:t>r</a:t>
            </a:r>
            <a:r>
              <a:rPr lang="en-US" dirty="0" smtClean="0"/>
              <a:t> a</a:t>
            </a:r>
            <a:r>
              <a:rPr lang="en-US" baseline="-25000" dirty="0" smtClean="0"/>
              <a:t>r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	B(z) = </a:t>
            </a:r>
            <a:r>
              <a:rPr lang="el-GR" dirty="0" smtClean="0"/>
              <a:t>α</a:t>
            </a:r>
            <a:r>
              <a:rPr lang="el-GR" baseline="30000" dirty="0" smtClean="0"/>
              <a:t>0</a:t>
            </a:r>
            <a:r>
              <a:rPr lang="en-US" dirty="0" smtClean="0"/>
              <a:t>a</a:t>
            </a:r>
            <a:r>
              <a:rPr lang="en-US" baseline="-25000" dirty="0" smtClean="0"/>
              <a:t>0</a:t>
            </a:r>
            <a:r>
              <a:rPr lang="en-US" dirty="0" smtClean="0"/>
              <a:t> + </a:t>
            </a:r>
            <a:r>
              <a:rPr lang="el-GR" dirty="0" smtClean="0"/>
              <a:t>α</a:t>
            </a:r>
            <a:r>
              <a:rPr lang="el-GR" baseline="30000" dirty="0" smtClean="0"/>
              <a:t>1</a:t>
            </a:r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z + </a:t>
            </a:r>
            <a:r>
              <a:rPr lang="el-GR" dirty="0" smtClean="0"/>
              <a:t>α</a:t>
            </a:r>
            <a:r>
              <a:rPr lang="el-GR" baseline="30000" dirty="0" smtClean="0"/>
              <a:t>2</a:t>
            </a:r>
            <a:r>
              <a:rPr lang="en-US" dirty="0" smtClean="0"/>
              <a:t>a</a:t>
            </a:r>
            <a:r>
              <a:rPr lang="en-US" baseline="-25000" dirty="0" smtClean="0"/>
              <a:t>r</a:t>
            </a:r>
            <a:r>
              <a:rPr lang="en-US" dirty="0" smtClean="0"/>
              <a:t>z</a:t>
            </a:r>
            <a:r>
              <a:rPr lang="en-US" baseline="30000" dirty="0" smtClean="0"/>
              <a:t>2</a:t>
            </a:r>
            <a:r>
              <a:rPr lang="en-US" dirty="0" smtClean="0"/>
              <a:t> + … + </a:t>
            </a:r>
            <a:r>
              <a:rPr lang="el-GR" dirty="0" smtClean="0"/>
              <a:t>α</a:t>
            </a:r>
            <a:r>
              <a:rPr lang="en-US" baseline="30000" dirty="0" err="1" smtClean="0"/>
              <a:t>r</a:t>
            </a:r>
            <a:r>
              <a:rPr lang="en-US" dirty="0" err="1" smtClean="0"/>
              <a:t>a</a:t>
            </a:r>
            <a:r>
              <a:rPr lang="en-US" baseline="-25000" dirty="0" err="1" smtClean="0"/>
              <a:t>r</a:t>
            </a:r>
            <a:r>
              <a:rPr lang="en-US" dirty="0" err="1" smtClean="0"/>
              <a:t>z</a:t>
            </a:r>
            <a:r>
              <a:rPr lang="en-US" baseline="30000" dirty="0" err="1" smtClean="0"/>
              <a:t>r</a:t>
            </a:r>
            <a:r>
              <a:rPr lang="en-US" baseline="30000" dirty="0" smtClean="0"/>
              <a:t> </a:t>
            </a:r>
            <a:r>
              <a:rPr lang="en-US" dirty="0" smtClean="0"/>
              <a:t>+ …</a:t>
            </a:r>
          </a:p>
          <a:p>
            <a:pPr>
              <a:buNone/>
            </a:pPr>
            <a:r>
              <a:rPr lang="en-US" dirty="0" smtClean="0"/>
              <a:t>		= a</a:t>
            </a:r>
            <a:r>
              <a:rPr lang="en-US" baseline="-25000" dirty="0" smtClean="0"/>
              <a:t>0</a:t>
            </a:r>
            <a:r>
              <a:rPr lang="en-US" dirty="0" smtClean="0"/>
              <a:t> + a</a:t>
            </a:r>
            <a:r>
              <a:rPr lang="en-US" baseline="-25000" dirty="0" smtClean="0"/>
              <a:t>1</a:t>
            </a:r>
            <a:r>
              <a:rPr lang="en-US" dirty="0" smtClean="0"/>
              <a:t>(</a:t>
            </a:r>
            <a:r>
              <a:rPr lang="el-GR" dirty="0" smtClean="0"/>
              <a:t>α</a:t>
            </a:r>
            <a:r>
              <a:rPr lang="en-US" dirty="0" smtClean="0"/>
              <a:t>z) + a</a:t>
            </a:r>
            <a:r>
              <a:rPr lang="en-US" baseline="-25000" dirty="0" smtClean="0"/>
              <a:t>2</a:t>
            </a:r>
            <a:r>
              <a:rPr lang="en-US" dirty="0" smtClean="0"/>
              <a:t>(</a:t>
            </a:r>
            <a:r>
              <a:rPr lang="el-GR" dirty="0" smtClean="0"/>
              <a:t>α</a:t>
            </a:r>
            <a:r>
              <a:rPr lang="en-US" dirty="0" smtClean="0"/>
              <a:t>z)</a:t>
            </a:r>
            <a:r>
              <a:rPr lang="en-US" baseline="30000" dirty="0" smtClean="0"/>
              <a:t>2</a:t>
            </a:r>
            <a:r>
              <a:rPr lang="en-US" dirty="0" smtClean="0"/>
              <a:t> + … + a</a:t>
            </a:r>
            <a:r>
              <a:rPr lang="en-US" baseline="-25000" dirty="0" smtClean="0"/>
              <a:t>r</a:t>
            </a:r>
            <a:r>
              <a:rPr lang="en-US" dirty="0" smtClean="0"/>
              <a:t>(</a:t>
            </a:r>
            <a:r>
              <a:rPr lang="el-GR" dirty="0" smtClean="0"/>
              <a:t>α</a:t>
            </a:r>
            <a:r>
              <a:rPr lang="en-US" dirty="0" smtClean="0"/>
              <a:t>z)</a:t>
            </a:r>
            <a:r>
              <a:rPr lang="en-US" baseline="30000" dirty="0" smtClean="0"/>
              <a:t>r </a:t>
            </a:r>
            <a:r>
              <a:rPr lang="en-US" dirty="0" smtClean="0"/>
              <a:t>+ …</a:t>
            </a:r>
          </a:p>
          <a:p>
            <a:pPr>
              <a:buNone/>
            </a:pPr>
            <a:r>
              <a:rPr lang="en-US" dirty="0" smtClean="0"/>
              <a:t>		= A(</a:t>
            </a:r>
            <a:r>
              <a:rPr lang="el-GR" dirty="0" smtClean="0"/>
              <a:t>α</a:t>
            </a:r>
            <a:r>
              <a:rPr lang="en-US" dirty="0" smtClean="0"/>
              <a:t>z)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4. c = </a:t>
            </a:r>
            <a:r>
              <a:rPr lang="en-US" dirty="0" err="1" smtClean="0"/>
              <a:t>ab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	C(z) = a</a:t>
            </a:r>
            <a:r>
              <a:rPr lang="en-US" baseline="-25000" dirty="0" smtClean="0"/>
              <a:t>0</a:t>
            </a:r>
            <a:r>
              <a:rPr lang="en-US" dirty="0" smtClean="0"/>
              <a:t>b</a:t>
            </a:r>
            <a:r>
              <a:rPr lang="en-US" baseline="-25000" dirty="0" smtClean="0"/>
              <a:t>0</a:t>
            </a:r>
            <a:r>
              <a:rPr lang="en-US" dirty="0" smtClean="0"/>
              <a:t> + a</a:t>
            </a:r>
            <a:r>
              <a:rPr lang="en-US" baseline="-25000" dirty="0" smtClean="0"/>
              <a:t>1</a:t>
            </a:r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z + a</a:t>
            </a:r>
            <a:r>
              <a:rPr lang="en-US" baseline="-25000" dirty="0" smtClean="0"/>
              <a:t>2</a:t>
            </a:r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r>
              <a:rPr lang="en-US" dirty="0" smtClean="0"/>
              <a:t>z</a:t>
            </a:r>
            <a:r>
              <a:rPr lang="en-US" baseline="30000" dirty="0" smtClean="0"/>
              <a:t>2</a:t>
            </a:r>
            <a:r>
              <a:rPr lang="en-US" dirty="0" smtClean="0"/>
              <a:t> + … +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r</a:t>
            </a:r>
            <a:r>
              <a:rPr lang="en-US" dirty="0" err="1" smtClean="0"/>
              <a:t>b</a:t>
            </a:r>
            <a:r>
              <a:rPr lang="en-US" baseline="-25000" dirty="0" err="1" smtClean="0"/>
              <a:t>r</a:t>
            </a:r>
            <a:r>
              <a:rPr lang="en-US" dirty="0" err="1" smtClean="0"/>
              <a:t>z</a:t>
            </a:r>
            <a:r>
              <a:rPr lang="en-US" baseline="30000" dirty="0" err="1" smtClean="0"/>
              <a:t>r</a:t>
            </a:r>
            <a:r>
              <a:rPr lang="en-US" baseline="30000" dirty="0" smtClean="0"/>
              <a:t> </a:t>
            </a:r>
            <a:r>
              <a:rPr lang="en-US" dirty="0" smtClean="0"/>
              <a:t>+ 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i="1" dirty="0" smtClean="0"/>
              <a:t>5.  </a:t>
            </a:r>
            <a:r>
              <a:rPr lang="it-IT" b="1" i="1" dirty="0" smtClean="0"/>
              <a:t>b = S</a:t>
            </a:r>
            <a:r>
              <a:rPr lang="it-IT" b="1" i="1" baseline="30000" dirty="0" smtClean="0"/>
              <a:t>i</a:t>
            </a:r>
            <a:r>
              <a:rPr lang="it-IT" b="1" i="1" dirty="0" smtClean="0"/>
              <a:t>a, i ≥ 0.</a:t>
            </a:r>
          </a:p>
          <a:p>
            <a:pPr>
              <a:buNone/>
            </a:pPr>
            <a:r>
              <a:rPr lang="en-US" i="1" dirty="0" smtClean="0"/>
              <a:t>	B(z) = 0 + 0z + … + 0z</a:t>
            </a:r>
            <a:r>
              <a:rPr lang="en-US" i="1" baseline="30000" dirty="0" smtClean="0"/>
              <a:t>i-1</a:t>
            </a:r>
          </a:p>
          <a:p>
            <a:pPr>
              <a:buNone/>
            </a:pPr>
            <a:r>
              <a:rPr lang="en-US" i="1" dirty="0" smtClean="0"/>
              <a:t>		+ a</a:t>
            </a:r>
            <a:r>
              <a:rPr lang="en-US" i="1" baseline="-25000" dirty="0" smtClean="0"/>
              <a:t>0</a:t>
            </a:r>
            <a:r>
              <a:rPr lang="en-US" i="1" dirty="0" smtClean="0"/>
              <a:t>z</a:t>
            </a:r>
            <a:r>
              <a:rPr lang="en-US" i="1" baseline="30000" dirty="0" smtClean="0"/>
              <a:t>i</a:t>
            </a:r>
            <a:r>
              <a:rPr lang="en-US" i="1" dirty="0" smtClean="0"/>
              <a:t> + a</a:t>
            </a:r>
            <a:r>
              <a:rPr lang="en-US" i="1" baseline="-25000" dirty="0" smtClean="0"/>
              <a:t>1</a:t>
            </a:r>
            <a:r>
              <a:rPr lang="en-US" i="1" dirty="0" smtClean="0"/>
              <a:t>z</a:t>
            </a:r>
            <a:r>
              <a:rPr lang="en-US" i="1" baseline="30000" dirty="0" smtClean="0"/>
              <a:t>i+1</a:t>
            </a:r>
            <a:r>
              <a:rPr lang="en-US" i="1" dirty="0" smtClean="0"/>
              <a:t> + a</a:t>
            </a:r>
            <a:r>
              <a:rPr lang="en-US" i="1" baseline="-25000" dirty="0" smtClean="0"/>
              <a:t>2</a:t>
            </a:r>
            <a:r>
              <a:rPr lang="en-US" i="1" dirty="0" smtClean="0"/>
              <a:t>z</a:t>
            </a:r>
            <a:r>
              <a:rPr lang="en-US" i="1" baseline="30000" dirty="0" smtClean="0"/>
              <a:t>i+2</a:t>
            </a:r>
            <a:r>
              <a:rPr lang="en-US" i="1" dirty="0" smtClean="0"/>
              <a:t> + … +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r</a:t>
            </a:r>
            <a:r>
              <a:rPr lang="en-US" i="1" dirty="0" err="1" smtClean="0"/>
              <a:t>z</a:t>
            </a:r>
            <a:r>
              <a:rPr lang="en-US" i="1" baseline="30000" dirty="0" err="1" smtClean="0"/>
              <a:t>i+r</a:t>
            </a:r>
            <a:r>
              <a:rPr lang="en-US" i="1" dirty="0" smtClean="0"/>
              <a:t> + …</a:t>
            </a:r>
          </a:p>
          <a:p>
            <a:pPr>
              <a:buNone/>
            </a:pPr>
            <a:r>
              <a:rPr lang="en-US" i="1" dirty="0" smtClean="0"/>
              <a:t>		= </a:t>
            </a:r>
            <a:r>
              <a:rPr lang="en-US" i="1" dirty="0" err="1" smtClean="0"/>
              <a:t>z</a:t>
            </a:r>
            <a:r>
              <a:rPr lang="en-US" i="1" baseline="30000" dirty="0" err="1" smtClean="0"/>
              <a:t>i</a:t>
            </a:r>
            <a:r>
              <a:rPr lang="en-US" i="1" dirty="0" err="1" smtClean="0"/>
              <a:t>A</a:t>
            </a:r>
            <a:r>
              <a:rPr lang="en-US" i="1" dirty="0" smtClean="0"/>
              <a:t>(z)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pt-BR" i="1" dirty="0" smtClean="0"/>
              <a:t>6. </a:t>
            </a:r>
            <a:r>
              <a:rPr lang="pt-BR" b="1" i="1" dirty="0" smtClean="0"/>
              <a:t>b = S</a:t>
            </a:r>
            <a:r>
              <a:rPr lang="pt-BR" b="1" i="1" baseline="30000" dirty="0" smtClean="0"/>
              <a:t>-i</a:t>
            </a:r>
            <a:r>
              <a:rPr lang="pt-BR" b="1" i="1" dirty="0" smtClean="0"/>
              <a:t>a, i ≤ 0.</a:t>
            </a:r>
          </a:p>
          <a:p>
            <a:pPr>
              <a:buNone/>
            </a:pPr>
            <a:r>
              <a:rPr lang="it-IT" i="1" dirty="0" smtClean="0"/>
              <a:t>	B(z) = a</a:t>
            </a:r>
            <a:r>
              <a:rPr lang="it-IT" i="1" baseline="-25000" dirty="0" smtClean="0"/>
              <a:t>i</a:t>
            </a:r>
            <a:r>
              <a:rPr lang="it-IT" i="1" dirty="0" smtClean="0"/>
              <a:t> + a</a:t>
            </a:r>
            <a:r>
              <a:rPr lang="it-IT" i="1" baseline="-25000" dirty="0" smtClean="0"/>
              <a:t>i+1</a:t>
            </a:r>
            <a:r>
              <a:rPr lang="it-IT" i="1" dirty="0" smtClean="0"/>
              <a:t>z + a</a:t>
            </a:r>
            <a:r>
              <a:rPr lang="it-IT" i="1" baseline="-25000" dirty="0" smtClean="0"/>
              <a:t>i+2</a:t>
            </a:r>
            <a:r>
              <a:rPr lang="it-IT" i="1" dirty="0" smtClean="0"/>
              <a:t>z</a:t>
            </a:r>
            <a:r>
              <a:rPr lang="it-IT" i="1" baseline="30000" dirty="0" smtClean="0"/>
              <a:t>2</a:t>
            </a:r>
            <a:r>
              <a:rPr lang="it-IT" i="1" dirty="0" smtClean="0"/>
              <a:t> + … + a</a:t>
            </a:r>
            <a:r>
              <a:rPr lang="it-IT" i="1" baseline="-25000" dirty="0" smtClean="0"/>
              <a:t>i+r</a:t>
            </a:r>
            <a:r>
              <a:rPr lang="it-IT" i="1" dirty="0" smtClean="0"/>
              <a:t>z</a:t>
            </a:r>
            <a:r>
              <a:rPr lang="it-IT" i="1" baseline="30000" dirty="0" smtClean="0"/>
              <a:t>r</a:t>
            </a:r>
            <a:r>
              <a:rPr lang="it-IT" i="1" dirty="0" smtClean="0"/>
              <a:t> + …</a:t>
            </a:r>
          </a:p>
          <a:p>
            <a:pPr>
              <a:buNone/>
            </a:pPr>
            <a:r>
              <a:rPr lang="en-US" i="1" dirty="0" smtClean="0"/>
              <a:t>		</a:t>
            </a:r>
            <a:r>
              <a:rPr lang="pl-PL" i="1" dirty="0" smtClean="0"/>
              <a:t>= z</a:t>
            </a:r>
            <a:r>
              <a:rPr lang="pl-PL" i="1" baseline="30000" dirty="0" smtClean="0"/>
              <a:t>-i</a:t>
            </a:r>
            <a:r>
              <a:rPr lang="pl-PL" i="1" dirty="0" smtClean="0"/>
              <a:t>(A(z) - a</a:t>
            </a:r>
            <a:r>
              <a:rPr lang="pl-PL" i="1" baseline="-25000" dirty="0" smtClean="0"/>
              <a:t>0</a:t>
            </a:r>
            <a:r>
              <a:rPr lang="pl-PL" i="1" dirty="0" smtClean="0"/>
              <a:t> - a</a:t>
            </a:r>
            <a:r>
              <a:rPr lang="pl-PL" i="1" baseline="-25000" dirty="0" smtClean="0"/>
              <a:t>1</a:t>
            </a:r>
            <a:r>
              <a:rPr lang="pl-PL" i="1" dirty="0" smtClean="0"/>
              <a:t>z - a</a:t>
            </a:r>
            <a:r>
              <a:rPr lang="pl-PL" i="1" baseline="-25000" dirty="0" smtClean="0"/>
              <a:t>2</a:t>
            </a:r>
            <a:r>
              <a:rPr lang="pl-PL" i="1" dirty="0" smtClean="0"/>
              <a:t>z</a:t>
            </a:r>
            <a:r>
              <a:rPr lang="pl-PL" i="1" baseline="30000" dirty="0" smtClean="0"/>
              <a:t>2</a:t>
            </a:r>
            <a:r>
              <a:rPr lang="pl-PL" i="1" dirty="0" smtClean="0"/>
              <a:t> - … - a</a:t>
            </a:r>
            <a:r>
              <a:rPr lang="pl-PL" i="1" baseline="-25000" dirty="0" smtClean="0"/>
              <a:t>i-1</a:t>
            </a:r>
            <a:r>
              <a:rPr lang="pl-PL" i="1" dirty="0" smtClean="0"/>
              <a:t>z</a:t>
            </a:r>
            <a:r>
              <a:rPr lang="pl-PL" i="1" baseline="30000" dirty="0" smtClean="0"/>
              <a:t>i-1</a:t>
            </a:r>
            <a:r>
              <a:rPr lang="pl-PL" i="1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i="1" dirty="0" smtClean="0"/>
              <a:t>7. </a:t>
            </a:r>
            <a:r>
              <a:rPr lang="pt-BR" b="1" i="1" dirty="0" smtClean="0"/>
              <a:t>b = Δa = S</a:t>
            </a:r>
            <a:r>
              <a:rPr lang="pt-BR" b="1" i="1" baseline="30000" dirty="0" smtClean="0"/>
              <a:t>-1</a:t>
            </a:r>
            <a:r>
              <a:rPr lang="pt-BR" b="1" i="1" dirty="0" smtClean="0"/>
              <a:t>a - a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pl-PL" i="1" dirty="0" smtClean="0"/>
              <a:t>B(z) = (1/z) (A(z) - a</a:t>
            </a:r>
            <a:r>
              <a:rPr lang="pl-PL" i="1" baseline="-25000" dirty="0" smtClean="0"/>
              <a:t>0</a:t>
            </a:r>
            <a:r>
              <a:rPr lang="pl-PL" i="1" dirty="0" smtClean="0"/>
              <a:t>) - A(z)</a:t>
            </a:r>
          </a:p>
          <a:p>
            <a:pPr>
              <a:buNone/>
            </a:pPr>
            <a:r>
              <a:rPr lang="en-US" i="1" dirty="0" smtClean="0"/>
              <a:t>or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pl-PL" i="1" dirty="0" smtClean="0"/>
              <a:t>B(z) = (a</a:t>
            </a:r>
            <a:r>
              <a:rPr lang="pl-PL" i="1" baseline="-25000" dirty="0" smtClean="0"/>
              <a:t>1</a:t>
            </a:r>
            <a:r>
              <a:rPr lang="pl-PL" i="1" dirty="0" smtClean="0"/>
              <a:t> - a</a:t>
            </a:r>
            <a:r>
              <a:rPr lang="pl-PL" i="1" baseline="-25000" dirty="0" smtClean="0"/>
              <a:t>0</a:t>
            </a:r>
            <a:r>
              <a:rPr lang="pl-PL" i="1" dirty="0" smtClean="0"/>
              <a:t>)z</a:t>
            </a:r>
            <a:r>
              <a:rPr lang="pl-PL" i="1" baseline="30000" dirty="0" smtClean="0"/>
              <a:t>0</a:t>
            </a:r>
            <a:r>
              <a:rPr lang="pl-PL" i="1" dirty="0" smtClean="0"/>
              <a:t> + (a</a:t>
            </a:r>
            <a:r>
              <a:rPr lang="pl-PL" i="1" baseline="-25000" dirty="0" smtClean="0"/>
              <a:t>2</a:t>
            </a:r>
            <a:r>
              <a:rPr lang="pl-PL" i="1" dirty="0" smtClean="0"/>
              <a:t> - a</a:t>
            </a:r>
            <a:r>
              <a:rPr lang="pl-PL" i="1" baseline="-25000" dirty="0" smtClean="0"/>
              <a:t>1</a:t>
            </a:r>
            <a:r>
              <a:rPr lang="pl-PL" i="1" dirty="0" smtClean="0"/>
              <a:t>)z</a:t>
            </a:r>
            <a:r>
              <a:rPr lang="pl-PL" i="1" baseline="30000" dirty="0" smtClean="0"/>
              <a:t>1</a:t>
            </a:r>
            <a:r>
              <a:rPr lang="pl-PL" i="1" dirty="0" smtClean="0"/>
              <a:t> + (a</a:t>
            </a:r>
            <a:r>
              <a:rPr lang="pl-PL" i="1" baseline="-25000" dirty="0" smtClean="0"/>
              <a:t>3</a:t>
            </a:r>
            <a:r>
              <a:rPr lang="pl-PL" i="1" dirty="0" smtClean="0"/>
              <a:t> - a</a:t>
            </a:r>
            <a:r>
              <a:rPr lang="pl-PL" i="1" baseline="-25000" dirty="0" smtClean="0"/>
              <a:t>2</a:t>
            </a:r>
            <a:r>
              <a:rPr lang="pl-PL" i="1" dirty="0" smtClean="0"/>
              <a:t>)z</a:t>
            </a:r>
            <a:r>
              <a:rPr lang="pl-PL" i="1" baseline="30000" dirty="0" smtClean="0"/>
              <a:t>2</a:t>
            </a:r>
            <a:r>
              <a:rPr lang="pl-PL" i="1" dirty="0" smtClean="0"/>
              <a:t> + …</a:t>
            </a:r>
          </a:p>
          <a:p>
            <a:pPr>
              <a:buNone/>
            </a:pPr>
            <a:r>
              <a:rPr lang="en-US" i="1" dirty="0" smtClean="0"/>
              <a:t>		</a:t>
            </a:r>
            <a:r>
              <a:rPr lang="pl-PL" i="1" dirty="0" smtClean="0"/>
              <a:t>= (a</a:t>
            </a:r>
            <a:r>
              <a:rPr lang="pl-PL" i="1" baseline="-25000" dirty="0" smtClean="0"/>
              <a:t>1</a:t>
            </a:r>
            <a:r>
              <a:rPr lang="pl-PL" i="1" dirty="0" smtClean="0"/>
              <a:t> + a</a:t>
            </a:r>
            <a:r>
              <a:rPr lang="pl-PL" i="1" baseline="-25000" dirty="0" smtClean="0"/>
              <a:t>2</a:t>
            </a:r>
            <a:r>
              <a:rPr lang="pl-PL" i="1" dirty="0" smtClean="0"/>
              <a:t>z + a</a:t>
            </a:r>
            <a:r>
              <a:rPr lang="pl-PL" i="1" baseline="-25000" dirty="0" smtClean="0"/>
              <a:t>3</a:t>
            </a:r>
            <a:r>
              <a:rPr lang="pl-PL" i="1" dirty="0" smtClean="0"/>
              <a:t>z</a:t>
            </a:r>
            <a:r>
              <a:rPr lang="pl-PL" i="1" baseline="30000" dirty="0" smtClean="0"/>
              <a:t>2</a:t>
            </a:r>
            <a:r>
              <a:rPr lang="pl-PL" i="1" dirty="0" smtClean="0"/>
              <a:t> + …) - (a</a:t>
            </a:r>
            <a:r>
              <a:rPr lang="pl-PL" i="1" baseline="-25000" dirty="0" smtClean="0"/>
              <a:t>0</a:t>
            </a:r>
            <a:r>
              <a:rPr lang="pl-PL" i="1" dirty="0" smtClean="0"/>
              <a:t> + a</a:t>
            </a:r>
            <a:r>
              <a:rPr lang="pl-PL" i="1" baseline="-25000" dirty="0" smtClean="0"/>
              <a:t>1</a:t>
            </a:r>
            <a:r>
              <a:rPr lang="pl-PL" i="1" dirty="0" smtClean="0"/>
              <a:t>z + a</a:t>
            </a:r>
            <a:r>
              <a:rPr lang="pl-PL" i="1" baseline="-25000" dirty="0" smtClean="0"/>
              <a:t>2</a:t>
            </a:r>
            <a:r>
              <a:rPr lang="pl-PL" i="1" dirty="0" smtClean="0"/>
              <a:t>z</a:t>
            </a:r>
            <a:r>
              <a:rPr lang="pl-PL" i="1" baseline="30000" dirty="0" smtClean="0"/>
              <a:t>2</a:t>
            </a:r>
            <a:r>
              <a:rPr lang="pl-PL" i="1" dirty="0" smtClean="0"/>
              <a:t> + …)</a:t>
            </a:r>
          </a:p>
          <a:p>
            <a:pPr>
              <a:buNone/>
            </a:pPr>
            <a:r>
              <a:rPr lang="en-US" i="1" dirty="0" smtClean="0"/>
              <a:t>		= (1/z) (A(z) - a</a:t>
            </a:r>
            <a:r>
              <a:rPr lang="en-US" i="1" baseline="-25000" dirty="0" smtClean="0"/>
              <a:t>0</a:t>
            </a:r>
            <a:r>
              <a:rPr lang="en-US" i="1" dirty="0" smtClean="0"/>
              <a:t>) - A(z)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8. </a:t>
            </a:r>
            <a:r>
              <a:rPr lang="en-US" b="1" i="1" dirty="0" smtClean="0"/>
              <a:t>b = ∇a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pl-PL" i="1" dirty="0" smtClean="0"/>
              <a:t>B(z) = a</a:t>
            </a:r>
            <a:r>
              <a:rPr lang="pl-PL" i="1" baseline="-25000" dirty="0" smtClean="0"/>
              <a:t>0</a:t>
            </a:r>
            <a:r>
              <a:rPr lang="pl-PL" i="1" dirty="0" smtClean="0"/>
              <a:t>z</a:t>
            </a:r>
            <a:r>
              <a:rPr lang="pl-PL" i="1" baseline="30000" dirty="0" smtClean="0"/>
              <a:t>0</a:t>
            </a:r>
            <a:r>
              <a:rPr lang="pl-PL" i="1" dirty="0" smtClean="0"/>
              <a:t> + (a</a:t>
            </a:r>
            <a:r>
              <a:rPr lang="pl-PL" i="1" baseline="-25000" dirty="0" smtClean="0"/>
              <a:t>1</a:t>
            </a:r>
            <a:r>
              <a:rPr lang="pl-PL" i="1" dirty="0" smtClean="0"/>
              <a:t> - a</a:t>
            </a:r>
            <a:r>
              <a:rPr lang="pl-PL" i="1" baseline="-25000" dirty="0" smtClean="0"/>
              <a:t>0</a:t>
            </a:r>
            <a:r>
              <a:rPr lang="pl-PL" i="1" dirty="0" smtClean="0"/>
              <a:t>)z</a:t>
            </a:r>
            <a:r>
              <a:rPr lang="pl-PL" i="1" baseline="30000" dirty="0" smtClean="0"/>
              <a:t>1</a:t>
            </a:r>
            <a:r>
              <a:rPr lang="pl-PL" i="1" dirty="0" smtClean="0"/>
              <a:t> + (a</a:t>
            </a:r>
            <a:r>
              <a:rPr lang="pl-PL" i="1" baseline="-25000" dirty="0" smtClean="0"/>
              <a:t>2</a:t>
            </a:r>
            <a:r>
              <a:rPr lang="pl-PL" i="1" dirty="0" smtClean="0"/>
              <a:t> - a</a:t>
            </a:r>
            <a:r>
              <a:rPr lang="pl-PL" i="1" baseline="-25000" dirty="0" smtClean="0"/>
              <a:t>1</a:t>
            </a:r>
            <a:r>
              <a:rPr lang="pl-PL" i="1" dirty="0" smtClean="0"/>
              <a:t>)z</a:t>
            </a:r>
            <a:r>
              <a:rPr lang="pl-PL" i="1" baseline="30000" dirty="0" smtClean="0"/>
              <a:t>2</a:t>
            </a:r>
            <a:r>
              <a:rPr lang="pl-PL" i="1" dirty="0" smtClean="0"/>
              <a:t> + …</a:t>
            </a:r>
          </a:p>
          <a:p>
            <a:pPr>
              <a:buNone/>
            </a:pPr>
            <a:r>
              <a:rPr lang="en-US" i="1" dirty="0" smtClean="0"/>
              <a:t>		= (a</a:t>
            </a:r>
            <a:r>
              <a:rPr lang="en-US" i="1" baseline="-25000" dirty="0" smtClean="0"/>
              <a:t>0</a:t>
            </a:r>
            <a:r>
              <a:rPr lang="en-US" i="1" dirty="0" smtClean="0"/>
              <a:t>z</a:t>
            </a:r>
            <a:r>
              <a:rPr lang="en-US" i="1" baseline="30000" dirty="0" smtClean="0"/>
              <a:t>0</a:t>
            </a:r>
            <a:r>
              <a:rPr lang="en-US" i="1" dirty="0" smtClean="0"/>
              <a:t> + a</a:t>
            </a:r>
            <a:r>
              <a:rPr lang="en-US" i="1" baseline="-25000" dirty="0" smtClean="0"/>
              <a:t>1</a:t>
            </a:r>
            <a:r>
              <a:rPr lang="en-US" i="1" dirty="0" smtClean="0"/>
              <a:t>z</a:t>
            </a:r>
            <a:r>
              <a:rPr lang="en-US" i="1" baseline="30000" dirty="0" smtClean="0"/>
              <a:t>1</a:t>
            </a:r>
            <a:r>
              <a:rPr lang="en-US" i="1" dirty="0" smtClean="0"/>
              <a:t> + … ) - (a</a:t>
            </a:r>
            <a:r>
              <a:rPr lang="en-US" i="1" baseline="-25000" dirty="0" smtClean="0"/>
              <a:t>0</a:t>
            </a:r>
            <a:r>
              <a:rPr lang="en-US" i="1" dirty="0" smtClean="0"/>
              <a:t>z</a:t>
            </a:r>
            <a:r>
              <a:rPr lang="en-US" i="1" baseline="30000" dirty="0" smtClean="0"/>
              <a:t>1</a:t>
            </a:r>
            <a:r>
              <a:rPr lang="en-US" i="1" dirty="0" smtClean="0"/>
              <a:t> + a</a:t>
            </a:r>
            <a:r>
              <a:rPr lang="en-US" i="1" baseline="-25000" dirty="0" smtClean="0"/>
              <a:t>1</a:t>
            </a:r>
            <a:r>
              <a:rPr lang="en-US" i="1" dirty="0" smtClean="0"/>
              <a:t>z</a:t>
            </a:r>
            <a:r>
              <a:rPr lang="en-US" i="1" baseline="30000" dirty="0" smtClean="0"/>
              <a:t>2</a:t>
            </a:r>
            <a:r>
              <a:rPr lang="en-US" i="1" dirty="0" smtClean="0"/>
              <a:t> + …)</a:t>
            </a:r>
          </a:p>
          <a:p>
            <a:pPr>
              <a:buNone/>
            </a:pPr>
            <a:r>
              <a:rPr lang="en-US" i="1" dirty="0" smtClean="0"/>
              <a:t>		= A(z) - </a:t>
            </a:r>
            <a:r>
              <a:rPr lang="en-US" i="1" dirty="0" err="1" smtClean="0"/>
              <a:t>zA</a:t>
            </a:r>
            <a:r>
              <a:rPr lang="en-US" i="1" dirty="0" smtClean="0"/>
              <a:t>(z)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9. </a:t>
            </a:r>
            <a:r>
              <a:rPr lang="en-US" b="1" i="1" dirty="0" smtClean="0"/>
              <a:t>c = a * b,</a:t>
            </a:r>
          </a:p>
          <a:p>
            <a:pPr>
              <a:buNone/>
            </a:pPr>
            <a:r>
              <a:rPr lang="en-US" i="1" dirty="0" err="1" smtClean="0"/>
              <a:t>cr</a:t>
            </a:r>
            <a:r>
              <a:rPr lang="en-US" i="1" dirty="0" smtClean="0"/>
              <a:t> =	</a:t>
            </a:r>
            <a:r>
              <a:rPr lang="en-US" sz="3200" i="1" dirty="0" smtClean="0"/>
              <a:t>∑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=0     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b</a:t>
            </a:r>
            <a:r>
              <a:rPr lang="en-US" i="1" baseline="30000" dirty="0" err="1" smtClean="0"/>
              <a:t>r-i</a:t>
            </a:r>
            <a:endParaRPr lang="en-US" i="1" baseline="30000" dirty="0" smtClean="0"/>
          </a:p>
          <a:p>
            <a:pPr>
              <a:buNone/>
            </a:pPr>
            <a:r>
              <a:rPr lang="en-US" i="1" dirty="0" smtClean="0"/>
              <a:t>		   r  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pl-PL" dirty="0" smtClean="0"/>
              <a:t>∴</a:t>
            </a:r>
            <a:r>
              <a:rPr lang="pl-PL" i="1" dirty="0" smtClean="0"/>
              <a:t>C(z) = (a</a:t>
            </a:r>
            <a:r>
              <a:rPr lang="pl-PL" i="1" baseline="-25000" dirty="0" smtClean="0"/>
              <a:t>0</a:t>
            </a:r>
            <a:r>
              <a:rPr lang="pl-PL" i="1" dirty="0" smtClean="0"/>
              <a:t>+a</a:t>
            </a:r>
            <a:r>
              <a:rPr lang="pl-PL" i="1" baseline="-25000" dirty="0" smtClean="0"/>
              <a:t>1</a:t>
            </a:r>
            <a:r>
              <a:rPr lang="pl-PL" i="1" dirty="0" smtClean="0"/>
              <a:t>z+…+a</a:t>
            </a:r>
            <a:r>
              <a:rPr lang="pl-PL" i="1" baseline="-25000" dirty="0" smtClean="0"/>
              <a:t>r</a:t>
            </a:r>
            <a:r>
              <a:rPr lang="pl-PL" i="1" dirty="0" smtClean="0"/>
              <a:t>z</a:t>
            </a:r>
            <a:r>
              <a:rPr lang="pl-PL" i="1" baseline="30000" dirty="0" smtClean="0"/>
              <a:t>r</a:t>
            </a:r>
            <a:r>
              <a:rPr lang="pl-PL" i="1" dirty="0" smtClean="0"/>
              <a:t>+…)(b</a:t>
            </a:r>
            <a:r>
              <a:rPr lang="pl-PL" i="1" baseline="-25000" dirty="0" smtClean="0"/>
              <a:t>0</a:t>
            </a:r>
            <a:r>
              <a:rPr lang="pl-PL" i="1" dirty="0" smtClean="0"/>
              <a:t>+b</a:t>
            </a:r>
            <a:r>
              <a:rPr lang="pl-PL" i="1" baseline="-25000" dirty="0" smtClean="0"/>
              <a:t>1</a:t>
            </a:r>
            <a:r>
              <a:rPr lang="pl-PL" i="1" dirty="0" smtClean="0"/>
              <a:t>z+…+b</a:t>
            </a:r>
            <a:r>
              <a:rPr lang="pl-PL" i="1" baseline="-25000" dirty="0" smtClean="0"/>
              <a:t>r</a:t>
            </a:r>
            <a:r>
              <a:rPr lang="pl-PL" i="1" dirty="0" smtClean="0"/>
              <a:t>z</a:t>
            </a:r>
            <a:r>
              <a:rPr lang="pl-PL" i="1" baseline="30000" dirty="0" smtClean="0"/>
              <a:t>r</a:t>
            </a:r>
            <a:r>
              <a:rPr lang="pl-PL" i="1" dirty="0" smtClean="0"/>
              <a:t>+…)</a:t>
            </a:r>
          </a:p>
          <a:p>
            <a:pPr>
              <a:buNone/>
            </a:pPr>
            <a:r>
              <a:rPr lang="en-US" i="1" dirty="0" smtClean="0"/>
              <a:t>		= A(z)B(z)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utterfly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447800"/>
            <a:ext cx="6553199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 Numeric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"/>
            <a:r>
              <a:rPr lang="en-US" dirty="0" smtClean="0"/>
              <a:t>Let </a:t>
            </a:r>
            <a:r>
              <a:rPr lang="en-US" b="1" i="1" dirty="0" smtClean="0"/>
              <a:t>a</a:t>
            </a:r>
            <a:r>
              <a:rPr lang="en-US" dirty="0" smtClean="0"/>
              <a:t> and </a:t>
            </a:r>
            <a:r>
              <a:rPr lang="en-US" b="1" i="1" dirty="0" smtClean="0"/>
              <a:t>b</a:t>
            </a:r>
            <a:r>
              <a:rPr lang="en-US" dirty="0" smtClean="0"/>
              <a:t> be two numeric functions. The </a:t>
            </a:r>
            <a:r>
              <a:rPr lang="en-US" i="1" dirty="0" smtClean="0"/>
              <a:t>convolution</a:t>
            </a:r>
            <a:r>
              <a:rPr lang="en-US" dirty="0" smtClean="0"/>
              <a:t> of </a:t>
            </a:r>
            <a:r>
              <a:rPr lang="en-US" b="1" i="1" dirty="0" smtClean="0"/>
              <a:t>a</a:t>
            </a:r>
            <a:r>
              <a:rPr lang="en-US" dirty="0" smtClean="0"/>
              <a:t> and </a:t>
            </a:r>
            <a:r>
              <a:rPr lang="en-US" b="1" i="1" dirty="0" smtClean="0"/>
              <a:t>b</a:t>
            </a:r>
            <a:r>
              <a:rPr lang="en-US" dirty="0" smtClean="0"/>
              <a:t>, denoted </a:t>
            </a:r>
            <a:r>
              <a:rPr lang="en-US" b="1" i="1" dirty="0" smtClean="0"/>
              <a:t>a</a:t>
            </a:r>
            <a:r>
              <a:rPr lang="en-US" i="1" dirty="0" smtClean="0"/>
              <a:t>*</a:t>
            </a:r>
            <a:r>
              <a:rPr lang="en-US" b="1" i="1" dirty="0" smtClean="0"/>
              <a:t>b</a:t>
            </a:r>
            <a:r>
              <a:rPr lang="en-US" i="1" dirty="0" smtClean="0"/>
              <a:t>,</a:t>
            </a:r>
            <a:r>
              <a:rPr lang="en-US" dirty="0" smtClean="0"/>
              <a:t> is a numeric function such that </a:t>
            </a:r>
          </a:p>
          <a:p>
            <a:pPr fontAlgn="b"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514600" y="3276600"/>
          <a:ext cx="2743200" cy="1371600"/>
        </p:xfrm>
        <a:graphic>
          <a:graphicData uri="http://schemas.openxmlformats.org/presentationml/2006/ole">
            <p:oleObj spid="_x0000_s2050" name="Equation" r:id="rId3" imgW="698400" imgH="304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Asymptotic Behavior of Numeric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"/>
            <a:r>
              <a:rPr lang="en-US" dirty="0" smtClean="0"/>
              <a:t>Let </a:t>
            </a:r>
            <a:r>
              <a:rPr lang="en-US" b="1" i="1" dirty="0" smtClean="0"/>
              <a:t>a</a:t>
            </a:r>
            <a:r>
              <a:rPr lang="en-US" dirty="0" smtClean="0"/>
              <a:t> and </a:t>
            </a:r>
            <a:r>
              <a:rPr lang="en-US" b="1" i="1" dirty="0" smtClean="0"/>
              <a:t>b</a:t>
            </a:r>
            <a:r>
              <a:rPr lang="en-US" dirty="0" smtClean="0"/>
              <a:t> be numeric functions. We say that </a:t>
            </a:r>
            <a:r>
              <a:rPr lang="en-US" b="1" i="1" dirty="0" smtClean="0"/>
              <a:t>a</a:t>
            </a:r>
            <a:r>
              <a:rPr lang="en-US" dirty="0" smtClean="0"/>
              <a:t> </a:t>
            </a:r>
            <a:r>
              <a:rPr lang="en-US" i="1" dirty="0" smtClean="0"/>
              <a:t>asymptotically dominates</a:t>
            </a:r>
            <a:r>
              <a:rPr lang="en-US" dirty="0" smtClean="0"/>
              <a:t> </a:t>
            </a:r>
            <a:r>
              <a:rPr lang="en-US" b="1" i="1" dirty="0" smtClean="0"/>
              <a:t>b</a:t>
            </a:r>
            <a:r>
              <a:rPr lang="en-US" dirty="0" smtClean="0"/>
              <a:t>, or </a:t>
            </a:r>
            <a:r>
              <a:rPr lang="en-US" b="1" i="1" dirty="0" smtClean="0"/>
              <a:t>b</a:t>
            </a:r>
            <a:r>
              <a:rPr lang="en-US" dirty="0" smtClean="0"/>
              <a:t> is </a:t>
            </a:r>
            <a:r>
              <a:rPr lang="en-US" i="1" dirty="0" smtClean="0"/>
              <a:t>asymptotically dominated</a:t>
            </a:r>
            <a:r>
              <a:rPr lang="en-US" dirty="0" smtClean="0"/>
              <a:t> by </a:t>
            </a:r>
            <a:r>
              <a:rPr lang="en-US" b="1" i="1" dirty="0" smtClean="0"/>
              <a:t>a</a:t>
            </a:r>
            <a:r>
              <a:rPr lang="en-US" dirty="0" smtClean="0"/>
              <a:t>, if there exist positive constants </a:t>
            </a:r>
            <a:r>
              <a:rPr lang="en-US" i="1" dirty="0" smtClean="0"/>
              <a:t>k</a:t>
            </a:r>
            <a:r>
              <a:rPr lang="en-US" dirty="0" smtClean="0"/>
              <a:t> and </a:t>
            </a:r>
            <a:r>
              <a:rPr lang="en-US" i="1" dirty="0" smtClean="0"/>
              <a:t>m</a:t>
            </a:r>
            <a:r>
              <a:rPr lang="en-US" dirty="0" smtClean="0"/>
              <a:t> such that </a:t>
            </a:r>
          </a:p>
          <a:p>
            <a:pPr fontAlgn="b">
              <a:buNone/>
            </a:pPr>
            <a:r>
              <a:rPr lang="en-US" dirty="0" smtClean="0"/>
              <a:t>	   |</a:t>
            </a:r>
            <a:r>
              <a:rPr lang="en-US" i="1" dirty="0" err="1" smtClean="0"/>
              <a:t>br</a:t>
            </a:r>
            <a:r>
              <a:rPr lang="en-US" dirty="0" smtClean="0"/>
              <a:t>| </a:t>
            </a:r>
            <a:r>
              <a:rPr lang="zh-TW" altLang="en-US" dirty="0" smtClean="0"/>
              <a:t>≦ </a:t>
            </a:r>
            <a:r>
              <a:rPr lang="en-US" i="1" dirty="0" smtClean="0"/>
              <a:t>ma</a:t>
            </a:r>
            <a:r>
              <a:rPr lang="en-US" i="1" baseline="-25000" dirty="0" smtClean="0"/>
              <a:t>r</a:t>
            </a:r>
            <a:r>
              <a:rPr lang="en-US" i="1" dirty="0" smtClean="0"/>
              <a:t>	</a:t>
            </a:r>
            <a:r>
              <a:rPr lang="en-US" dirty="0" smtClean="0"/>
              <a:t>	for </a:t>
            </a:r>
            <a:r>
              <a:rPr lang="en-US" i="1" dirty="0" smtClean="0"/>
              <a:t>r</a:t>
            </a:r>
            <a:r>
              <a:rPr lang="zh-TW" altLang="en-US" dirty="0" smtClean="0"/>
              <a:t>≧</a:t>
            </a:r>
            <a:r>
              <a:rPr lang="en-US" i="1" dirty="0" smtClean="0"/>
              <a:t>k.</a:t>
            </a:r>
          </a:p>
          <a:p>
            <a:pPr fontAlgn="b">
              <a:buNone/>
            </a:pPr>
            <a:endParaRPr lang="en-US" dirty="0" smtClean="0"/>
          </a:p>
          <a:p>
            <a:pPr lvl="1"/>
            <a:r>
              <a:rPr lang="en-US" dirty="0" smtClean="0"/>
              <a:t>Intuitively, that </a:t>
            </a:r>
            <a:r>
              <a:rPr lang="en-US" b="1" i="1" dirty="0" smtClean="0"/>
              <a:t>a</a:t>
            </a:r>
            <a:r>
              <a:rPr lang="en-US" dirty="0" smtClean="0"/>
              <a:t> asymptotically dominates </a:t>
            </a:r>
            <a:r>
              <a:rPr lang="en-US" b="1" i="1" dirty="0" smtClean="0"/>
              <a:t>b</a:t>
            </a:r>
            <a:r>
              <a:rPr lang="en-US" dirty="0" smtClean="0"/>
              <a:t> means that </a:t>
            </a:r>
            <a:r>
              <a:rPr lang="en-US" b="1" i="1" dirty="0" smtClean="0"/>
              <a:t>a</a:t>
            </a:r>
            <a:r>
              <a:rPr lang="en-US" dirty="0" smtClean="0"/>
              <a:t> </a:t>
            </a:r>
            <a:r>
              <a:rPr lang="en-US" i="1" dirty="0" smtClean="0"/>
              <a:t>grows faster than</a:t>
            </a:r>
            <a:r>
              <a:rPr lang="en-US" dirty="0" smtClean="0"/>
              <a:t> </a:t>
            </a:r>
            <a:r>
              <a:rPr lang="en-US" b="1" i="1" dirty="0" smtClean="0"/>
              <a:t>b</a:t>
            </a:r>
            <a:r>
              <a:rPr lang="en-US" dirty="0" smtClean="0"/>
              <a:t>. Thus, for sufficiently large </a:t>
            </a:r>
            <a:r>
              <a:rPr lang="en-US" i="1" dirty="0" smtClean="0"/>
              <a:t>r</a:t>
            </a:r>
            <a:r>
              <a:rPr lang="en-US" dirty="0" smtClean="0"/>
              <a:t>, the absolute value of </a:t>
            </a:r>
            <a:r>
              <a:rPr lang="en-US" i="1" dirty="0" err="1" smtClean="0"/>
              <a:t>br</a:t>
            </a:r>
            <a:r>
              <a:rPr lang="en-US" dirty="0" smtClean="0"/>
              <a:t> does not exceed a fixed proportion of </a:t>
            </a:r>
            <a:r>
              <a:rPr lang="en-US" i="1" dirty="0" smtClean="0"/>
              <a:t>ar</a:t>
            </a:r>
            <a:r>
              <a:rPr lang="en-US" dirty="0" smtClean="0"/>
              <a:t>.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Asymptotic Behavior of Numeric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 fontAlgn="b"/>
            <a:r>
              <a:rPr lang="en-US" sz="2400" dirty="0" smtClean="0"/>
              <a:t>asymptotically dominance</a:t>
            </a:r>
          </a:p>
          <a:p>
            <a:pPr marL="514350" indent="-514350" algn="just" fontAlgn="b">
              <a:buAutoNum type="arabicPeriod"/>
            </a:pPr>
            <a:r>
              <a:rPr lang="en-US" sz="2400" dirty="0" smtClean="0"/>
              <a:t>For any numeric function </a:t>
            </a:r>
            <a:r>
              <a:rPr lang="en-US" sz="2400" b="1" i="1" dirty="0" smtClean="0"/>
              <a:t>a</a:t>
            </a:r>
            <a:r>
              <a:rPr lang="en-US" sz="2400" i="1" dirty="0" smtClean="0"/>
              <a:t>, |</a:t>
            </a:r>
            <a:r>
              <a:rPr lang="en-US" sz="2400" b="1" i="1" dirty="0" smtClean="0"/>
              <a:t>a</a:t>
            </a:r>
            <a:r>
              <a:rPr lang="en-US" sz="2400" i="1" dirty="0" smtClean="0"/>
              <a:t>|</a:t>
            </a:r>
            <a:r>
              <a:rPr lang="en-US" sz="2400" dirty="0" smtClean="0"/>
              <a:t> asymptotically dominates </a:t>
            </a:r>
            <a:r>
              <a:rPr lang="en-US" sz="2400" b="1" i="1" dirty="0" smtClean="0"/>
              <a:t>a</a:t>
            </a:r>
            <a:r>
              <a:rPr lang="en-US" sz="2400" dirty="0" smtClean="0"/>
              <a:t>.</a:t>
            </a:r>
          </a:p>
          <a:p>
            <a:pPr marL="514350" indent="-514350" algn="just" fontAlgn="b">
              <a:buAutoNum type="arabicPeriod"/>
            </a:pPr>
            <a:r>
              <a:rPr lang="en-US" sz="2400" dirty="0" smtClean="0"/>
              <a:t>If </a:t>
            </a:r>
            <a:r>
              <a:rPr lang="en-US" sz="2400" b="1" i="1" dirty="0" smtClean="0"/>
              <a:t>b</a:t>
            </a:r>
            <a:r>
              <a:rPr lang="en-US" sz="2400" dirty="0" smtClean="0"/>
              <a:t> is asymptotically dominated by </a:t>
            </a:r>
            <a:r>
              <a:rPr lang="en-US" sz="2400" b="1" i="1" dirty="0" smtClean="0"/>
              <a:t>a</a:t>
            </a:r>
            <a:r>
              <a:rPr lang="en-US" sz="2400" dirty="0" smtClean="0"/>
              <a:t>, then for any constant </a:t>
            </a:r>
            <a:r>
              <a:rPr lang="en-US" altLang="zh-TW" sz="2400" dirty="0" err="1" smtClean="0"/>
              <a:t>α</a:t>
            </a:r>
            <a:r>
              <a:rPr lang="en-US" sz="2400" dirty="0" err="1" smtClean="0"/>
              <a:t>,</a:t>
            </a:r>
            <a:r>
              <a:rPr lang="en-US" altLang="zh-TW" sz="2400" dirty="0" err="1" smtClean="0"/>
              <a:t>α</a:t>
            </a:r>
            <a:r>
              <a:rPr lang="en-US" sz="2400" b="1" i="1" dirty="0" err="1" smtClean="0"/>
              <a:t>b</a:t>
            </a:r>
            <a:r>
              <a:rPr lang="en-US" sz="2400" dirty="0" smtClean="0"/>
              <a:t> is also asymptotically dominated by </a:t>
            </a:r>
            <a:r>
              <a:rPr lang="en-US" sz="2400" b="1" i="1" dirty="0" smtClean="0"/>
              <a:t>a</a:t>
            </a:r>
            <a:r>
              <a:rPr lang="en-US" sz="2400" dirty="0" smtClean="0"/>
              <a:t>.</a:t>
            </a:r>
          </a:p>
          <a:p>
            <a:pPr marL="514350" indent="-514350" algn="just" fontAlgn="b">
              <a:buAutoNum type="arabicPeriod"/>
            </a:pPr>
            <a:r>
              <a:rPr lang="en-US" sz="2400" dirty="0" smtClean="0"/>
              <a:t>If </a:t>
            </a:r>
            <a:r>
              <a:rPr lang="en-US" sz="2400" b="1" i="1" dirty="0" smtClean="0"/>
              <a:t>b</a:t>
            </a:r>
            <a:r>
              <a:rPr lang="en-US" sz="2400" dirty="0" smtClean="0"/>
              <a:t> is asymptotically dominated by </a:t>
            </a:r>
            <a:r>
              <a:rPr lang="en-US" sz="2400" b="1" i="1" dirty="0" smtClean="0"/>
              <a:t>a</a:t>
            </a:r>
            <a:r>
              <a:rPr lang="en-US" sz="2400" dirty="0" smtClean="0"/>
              <a:t>, then for any integer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, </a:t>
            </a:r>
            <a:r>
              <a:rPr lang="en-US" sz="2400" i="1" dirty="0" smtClean="0"/>
              <a:t>S</a:t>
            </a:r>
            <a:r>
              <a:rPr lang="en-US" sz="2400" i="1" baseline="30000" dirty="0" smtClean="0"/>
              <a:t>i</a:t>
            </a:r>
            <a:r>
              <a:rPr lang="en-US" sz="2400" b="1" i="1" dirty="0" smtClean="0"/>
              <a:t>b</a:t>
            </a:r>
            <a:r>
              <a:rPr lang="en-US" sz="2400" dirty="0" smtClean="0"/>
              <a:t> is asymptotically dominated by </a:t>
            </a:r>
            <a:r>
              <a:rPr lang="en-US" sz="2400" i="1" dirty="0" err="1" smtClean="0"/>
              <a:t>Si</a:t>
            </a:r>
            <a:r>
              <a:rPr lang="en-US" sz="2400" b="1" i="1" dirty="0" err="1" smtClean="0"/>
              <a:t>a</a:t>
            </a:r>
            <a:r>
              <a:rPr lang="en-US" sz="2400" dirty="0" smtClean="0"/>
              <a:t>.</a:t>
            </a:r>
          </a:p>
          <a:p>
            <a:pPr marL="514350" indent="-514350" algn="just" fontAlgn="b">
              <a:buAutoNum type="arabicPeriod"/>
            </a:pPr>
            <a:r>
              <a:rPr lang="en-US" sz="2400" dirty="0" smtClean="0"/>
              <a:t>If </a:t>
            </a:r>
            <a:r>
              <a:rPr lang="en-US" sz="2400" b="1" i="1" dirty="0" smtClean="0"/>
              <a:t>b</a:t>
            </a:r>
            <a:r>
              <a:rPr lang="en-US" sz="2400" dirty="0" smtClean="0"/>
              <a:t> and </a:t>
            </a:r>
            <a:r>
              <a:rPr lang="en-US" sz="2400" b="1" i="1" dirty="0" smtClean="0"/>
              <a:t>c</a:t>
            </a:r>
            <a:r>
              <a:rPr lang="en-US" sz="2400" dirty="0" smtClean="0"/>
              <a:t> are asymptotically dominated by </a:t>
            </a:r>
            <a:r>
              <a:rPr lang="en-US" sz="2400" b="1" i="1" dirty="0" smtClean="0"/>
              <a:t>a</a:t>
            </a:r>
            <a:r>
              <a:rPr lang="en-US" sz="2400" dirty="0" smtClean="0"/>
              <a:t>, then for any constant </a:t>
            </a:r>
            <a:r>
              <a:rPr lang="en-US" altLang="zh-TW" sz="2400" dirty="0" smtClean="0"/>
              <a:t>α</a:t>
            </a:r>
            <a:r>
              <a:rPr lang="en-US" sz="2400" dirty="0" smtClean="0"/>
              <a:t> and </a:t>
            </a:r>
            <a:r>
              <a:rPr lang="en-US" altLang="zh-TW" sz="2400" dirty="0" smtClean="0"/>
              <a:t>β</a:t>
            </a:r>
            <a:r>
              <a:rPr lang="en-US" sz="2400" dirty="0" smtClean="0"/>
              <a:t>, </a:t>
            </a:r>
            <a:r>
              <a:rPr lang="en-US" altLang="zh-TW" sz="2400" i="1" dirty="0" err="1" smtClean="0"/>
              <a:t>α</a:t>
            </a:r>
            <a:r>
              <a:rPr lang="en-US" sz="2400" b="1" i="1" dirty="0" err="1" smtClean="0"/>
              <a:t>b+</a:t>
            </a:r>
            <a:r>
              <a:rPr lang="en-US" altLang="zh-TW" sz="2400" i="1" dirty="0" err="1" smtClean="0"/>
              <a:t>β</a:t>
            </a:r>
            <a:r>
              <a:rPr lang="en-US" sz="2400" b="1" i="1" dirty="0" err="1" smtClean="0"/>
              <a:t>c</a:t>
            </a:r>
            <a:r>
              <a:rPr lang="en-US" sz="2400" dirty="0" smtClean="0"/>
              <a:t> is also asymptotically dominated by </a:t>
            </a:r>
            <a:r>
              <a:rPr lang="en-US" sz="2400" b="1" i="1" dirty="0" smtClean="0"/>
              <a:t>a</a:t>
            </a:r>
            <a:r>
              <a:rPr lang="en-US" sz="2400" dirty="0" smtClean="0"/>
              <a:t>. </a:t>
            </a:r>
          </a:p>
          <a:p>
            <a:pPr algn="just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Asymptotic Behavior of Numeric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 fontAlgn="b">
              <a:buNone/>
            </a:pPr>
            <a:r>
              <a:rPr lang="en-US" dirty="0" smtClean="0"/>
              <a:t>5. If </a:t>
            </a:r>
            <a:r>
              <a:rPr lang="en-US" b="1" i="1" dirty="0" smtClean="0"/>
              <a:t>c</a:t>
            </a:r>
            <a:r>
              <a:rPr lang="en-US" dirty="0" smtClean="0"/>
              <a:t> is asymptotically dominated by </a:t>
            </a:r>
            <a:r>
              <a:rPr lang="en-US" b="1" i="1" dirty="0" smtClean="0"/>
              <a:t>b</a:t>
            </a:r>
            <a:r>
              <a:rPr lang="en-US" b="1" dirty="0" smtClean="0"/>
              <a:t> </a:t>
            </a:r>
            <a:r>
              <a:rPr lang="en-US" dirty="0" smtClean="0"/>
              <a:t>and </a:t>
            </a:r>
            <a:r>
              <a:rPr lang="en-US" b="1" i="1" dirty="0" smtClean="0"/>
              <a:t>b</a:t>
            </a:r>
            <a:r>
              <a:rPr lang="en-US" dirty="0" smtClean="0"/>
              <a:t> is asymptotically dominated by </a:t>
            </a:r>
            <a:r>
              <a:rPr lang="en-US" b="1" i="1" dirty="0" smtClean="0"/>
              <a:t>a</a:t>
            </a:r>
            <a:r>
              <a:rPr lang="en-US" dirty="0" smtClean="0"/>
              <a:t>, then </a:t>
            </a:r>
            <a:r>
              <a:rPr lang="en-US" b="1" i="1" dirty="0" smtClean="0"/>
              <a:t>c</a:t>
            </a:r>
            <a:r>
              <a:rPr lang="en-US" dirty="0" smtClean="0"/>
              <a:t> is asymptotically dominated by </a:t>
            </a:r>
            <a:r>
              <a:rPr lang="en-US" b="1" i="1" dirty="0" smtClean="0"/>
              <a:t>a</a:t>
            </a:r>
            <a:r>
              <a:rPr lang="en-US" dirty="0" smtClean="0"/>
              <a:t>.</a:t>
            </a:r>
          </a:p>
          <a:p>
            <a:pPr algn="just" fontAlgn="b">
              <a:buNone/>
            </a:pPr>
            <a:endParaRPr lang="en-US" dirty="0" smtClean="0"/>
          </a:p>
          <a:p>
            <a:pPr marL="514350" indent="-514350" algn="just" fontAlgn="b">
              <a:buAutoNum type="arabicPeriod" startAt="6"/>
            </a:pPr>
            <a:r>
              <a:rPr lang="en-US" dirty="0" smtClean="0"/>
              <a:t>It is possible that </a:t>
            </a:r>
            <a:r>
              <a:rPr lang="en-US" b="1" i="1" dirty="0" smtClean="0"/>
              <a:t>a</a:t>
            </a:r>
            <a:r>
              <a:rPr lang="en-US" dirty="0" smtClean="0"/>
              <a:t> asymptotically dominates </a:t>
            </a:r>
            <a:r>
              <a:rPr lang="en-US" b="1" i="1" dirty="0" smtClean="0"/>
              <a:t>b</a:t>
            </a:r>
            <a:r>
              <a:rPr lang="en-US" dirty="0" smtClean="0"/>
              <a:t>, and </a:t>
            </a:r>
            <a:r>
              <a:rPr lang="en-US" b="1" i="1" dirty="0" smtClean="0"/>
              <a:t>b</a:t>
            </a:r>
            <a:r>
              <a:rPr lang="en-US" dirty="0" smtClean="0"/>
              <a:t> also asymptotically dominates </a:t>
            </a:r>
            <a:r>
              <a:rPr lang="en-US" b="1" i="1" dirty="0" smtClean="0"/>
              <a:t>a</a:t>
            </a:r>
            <a:r>
              <a:rPr lang="en-US" dirty="0" smtClean="0"/>
              <a:t>. For example,  </a:t>
            </a:r>
            <a:r>
              <a:rPr lang="en-US" i="1" dirty="0" smtClean="0"/>
              <a:t>a</a:t>
            </a:r>
            <a:r>
              <a:rPr lang="en-US" i="1" baseline="-25000" dirty="0" smtClean="0"/>
              <a:t>r </a:t>
            </a:r>
            <a:r>
              <a:rPr lang="en-US" i="1" dirty="0" smtClean="0"/>
              <a:t>= r</a:t>
            </a:r>
            <a:r>
              <a:rPr lang="en-US" i="1" baseline="30000" dirty="0" smtClean="0"/>
              <a:t>2</a:t>
            </a:r>
            <a:r>
              <a:rPr lang="en-US" i="1" dirty="0" smtClean="0"/>
              <a:t> + r + 1, r </a:t>
            </a:r>
            <a:r>
              <a:rPr lang="en-US" i="1" dirty="0" smtClean="0">
                <a:sym typeface="Symbol"/>
              </a:rPr>
              <a:t></a:t>
            </a:r>
            <a:r>
              <a:rPr lang="en-US" i="1" dirty="0" smtClean="0"/>
              <a:t> 0</a:t>
            </a:r>
            <a:r>
              <a:rPr lang="en-US" dirty="0" smtClean="0"/>
              <a:t> and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r</a:t>
            </a:r>
            <a:r>
              <a:rPr lang="en-US" i="1" baseline="-25000" dirty="0" smtClean="0"/>
              <a:t> </a:t>
            </a:r>
            <a:r>
              <a:rPr lang="en-US" i="1" dirty="0" smtClean="0"/>
              <a:t>= 0.05r</a:t>
            </a:r>
            <a:r>
              <a:rPr lang="en-US" i="1" baseline="30000" dirty="0" smtClean="0"/>
              <a:t>2</a:t>
            </a:r>
            <a:r>
              <a:rPr lang="en-US" i="1" dirty="0" smtClean="0"/>
              <a:t> - r - 9, r </a:t>
            </a:r>
            <a:r>
              <a:rPr lang="en-US" i="1" dirty="0" smtClean="0">
                <a:sym typeface="Symbol"/>
              </a:rPr>
              <a:t></a:t>
            </a:r>
            <a:r>
              <a:rPr lang="en-US" i="1" dirty="0" smtClean="0"/>
              <a:t> 0</a:t>
            </a:r>
            <a:r>
              <a:rPr lang="en-US" dirty="0" smtClean="0"/>
              <a:t>.</a:t>
            </a:r>
          </a:p>
          <a:p>
            <a:pPr marL="514350" indent="-514350" algn="just" fontAlgn="b">
              <a:buAutoNum type="arabicPeriod" startAt="6"/>
            </a:pPr>
            <a:endParaRPr lang="en-US" dirty="0" smtClean="0"/>
          </a:p>
          <a:p>
            <a:pPr marL="514350" indent="-514350" algn="just" fontAlgn="b">
              <a:buAutoNum type="arabicPeriod" startAt="7"/>
            </a:pPr>
            <a:r>
              <a:rPr lang="en-US" dirty="0" smtClean="0"/>
              <a:t>It is possible that </a:t>
            </a:r>
            <a:r>
              <a:rPr lang="en-US" b="1" i="1" dirty="0" smtClean="0"/>
              <a:t>a</a:t>
            </a:r>
            <a:r>
              <a:rPr lang="en-US" dirty="0" smtClean="0"/>
              <a:t> does not asymptotically dominate </a:t>
            </a:r>
            <a:r>
              <a:rPr lang="en-US" b="1" i="1" dirty="0" smtClean="0"/>
              <a:t>b</a:t>
            </a:r>
            <a:r>
              <a:rPr lang="en-US" dirty="0" smtClean="0"/>
              <a:t>, nor does asymptotically dominate </a:t>
            </a:r>
            <a:r>
              <a:rPr lang="en-US" b="1" i="1" dirty="0" smtClean="0"/>
              <a:t>a</a:t>
            </a:r>
            <a:r>
              <a:rPr lang="en-US" b="1" dirty="0" smtClean="0"/>
              <a:t>. </a:t>
            </a:r>
            <a:r>
              <a:rPr lang="en-US" dirty="0" smtClean="0"/>
              <a:t>For example,  </a:t>
            </a:r>
            <a:r>
              <a:rPr lang="en-US" i="1" dirty="0" smtClean="0"/>
              <a:t>a</a:t>
            </a:r>
            <a:r>
              <a:rPr lang="en-US" i="1" baseline="-25000" dirty="0" smtClean="0"/>
              <a:t>r </a:t>
            </a:r>
            <a:r>
              <a:rPr lang="en-US" i="1" dirty="0" smtClean="0"/>
              <a:t>=1 </a:t>
            </a:r>
            <a:r>
              <a:rPr lang="en-US" dirty="0" smtClean="0"/>
              <a:t>if</a:t>
            </a:r>
            <a:r>
              <a:rPr lang="en-US" i="1" dirty="0" smtClean="0"/>
              <a:t> r </a:t>
            </a:r>
            <a:r>
              <a:rPr lang="en-US" dirty="0" smtClean="0"/>
              <a:t>is</a:t>
            </a:r>
            <a:r>
              <a:rPr lang="en-US" i="1" dirty="0" smtClean="0"/>
              <a:t> </a:t>
            </a:r>
            <a:r>
              <a:rPr lang="en-US" dirty="0" smtClean="0"/>
              <a:t>even</a:t>
            </a:r>
            <a:r>
              <a:rPr lang="en-US" i="1" dirty="0" smtClean="0"/>
              <a:t> </a:t>
            </a:r>
            <a:r>
              <a:rPr lang="en-US" dirty="0" smtClean="0"/>
              <a:t>and</a:t>
            </a:r>
            <a:r>
              <a:rPr lang="en-US" i="1" dirty="0" smtClean="0"/>
              <a:t> a</a:t>
            </a:r>
            <a:r>
              <a:rPr lang="en-US" i="1" baseline="-25000" dirty="0" smtClean="0"/>
              <a:t>r</a:t>
            </a:r>
            <a:r>
              <a:rPr lang="en-US" i="1" dirty="0" smtClean="0"/>
              <a:t> = 0 </a:t>
            </a:r>
            <a:r>
              <a:rPr lang="en-US" dirty="0" smtClean="0"/>
              <a:t>otherwise</a:t>
            </a:r>
            <a:r>
              <a:rPr lang="en-US" i="1" dirty="0" smtClean="0"/>
              <a:t>;</a:t>
            </a:r>
            <a:r>
              <a:rPr lang="en-US" dirty="0" smtClean="0"/>
              <a:t>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r</a:t>
            </a:r>
            <a:r>
              <a:rPr lang="en-US" i="1" baseline="-25000" dirty="0" smtClean="0"/>
              <a:t> </a:t>
            </a:r>
            <a:r>
              <a:rPr lang="en-US" i="1" dirty="0" smtClean="0"/>
              <a:t>= 0 </a:t>
            </a:r>
            <a:r>
              <a:rPr lang="en-US" dirty="0" smtClean="0"/>
              <a:t>if</a:t>
            </a:r>
            <a:r>
              <a:rPr lang="en-US" i="1" dirty="0" smtClean="0"/>
              <a:t> r </a:t>
            </a:r>
            <a:r>
              <a:rPr lang="en-US" dirty="0" smtClean="0"/>
              <a:t>is</a:t>
            </a:r>
            <a:r>
              <a:rPr lang="en-US" i="1" dirty="0" smtClean="0"/>
              <a:t>  </a:t>
            </a:r>
            <a:r>
              <a:rPr lang="en-US" dirty="0" smtClean="0"/>
              <a:t>even</a:t>
            </a:r>
            <a:r>
              <a:rPr lang="en-US" i="1" dirty="0" smtClean="0"/>
              <a:t> </a:t>
            </a:r>
            <a:r>
              <a:rPr lang="en-US" dirty="0" smtClean="0"/>
              <a:t>and</a:t>
            </a:r>
            <a:r>
              <a:rPr lang="en-US" i="1" dirty="0" smtClean="0"/>
              <a:t>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r</a:t>
            </a:r>
            <a:r>
              <a:rPr lang="en-US" i="1" dirty="0" smtClean="0"/>
              <a:t> = 1 </a:t>
            </a:r>
            <a:r>
              <a:rPr lang="en-US" dirty="0" smtClean="0"/>
              <a:t>otherwise.</a:t>
            </a:r>
          </a:p>
          <a:p>
            <a:pPr marL="514350" indent="-514350" algn="just" fontAlgn="b">
              <a:buNone/>
            </a:pPr>
            <a:endParaRPr lang="en-US" dirty="0" smtClean="0"/>
          </a:p>
          <a:p>
            <a:pPr marL="514350" indent="-514350" algn="just" fontAlgn="b">
              <a:buAutoNum type="arabicPeriod" startAt="7"/>
            </a:pPr>
            <a:r>
              <a:rPr lang="en-US" dirty="0" smtClean="0"/>
              <a:t>It is possible that </a:t>
            </a:r>
            <a:r>
              <a:rPr lang="en-US" b="1" i="1" dirty="0" smtClean="0"/>
              <a:t>a</a:t>
            </a:r>
            <a:r>
              <a:rPr lang="en-US" dirty="0" smtClean="0"/>
              <a:t> and </a:t>
            </a:r>
            <a:r>
              <a:rPr lang="en-US" b="1" i="1" dirty="0" smtClean="0"/>
              <a:t>b</a:t>
            </a:r>
            <a:r>
              <a:rPr lang="en-US" dirty="0" smtClean="0"/>
              <a:t> asymptotically dominate </a:t>
            </a:r>
            <a:r>
              <a:rPr lang="en-US" b="1" i="1" dirty="0" smtClean="0"/>
              <a:t>c</a:t>
            </a:r>
            <a:r>
              <a:rPr lang="en-US" dirty="0" smtClean="0"/>
              <a:t>, while </a:t>
            </a:r>
            <a:r>
              <a:rPr lang="en-US" b="1" i="1" dirty="0" smtClean="0"/>
              <a:t>a</a:t>
            </a:r>
            <a:r>
              <a:rPr lang="en-US" dirty="0" smtClean="0"/>
              <a:t> dose not asymptotically dominate </a:t>
            </a:r>
            <a:r>
              <a:rPr lang="en-US" b="1" i="1" dirty="0" smtClean="0"/>
              <a:t>b</a:t>
            </a:r>
            <a:r>
              <a:rPr lang="en-US" dirty="0" smtClean="0"/>
              <a:t>, nor does </a:t>
            </a:r>
            <a:r>
              <a:rPr lang="en-US" b="1" i="1" dirty="0" smtClean="0"/>
              <a:t>b</a:t>
            </a:r>
            <a:r>
              <a:rPr lang="en-US" dirty="0" smtClean="0"/>
              <a:t> asymptotically dominate </a:t>
            </a:r>
            <a:r>
              <a:rPr lang="en-US" b="1" i="1" dirty="0" smtClean="0"/>
              <a:t>a</a:t>
            </a:r>
            <a:r>
              <a:rPr lang="en-US" b="1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 descr="blue05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Asymptotic Growth Rate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7924800" cy="4038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Three notations used to compare orders of growth of an algorithm’s basic operation count</a:t>
            </a:r>
          </a:p>
          <a:p>
            <a:pPr lvl="1" eaLnBrk="1" hangingPunct="1"/>
            <a:r>
              <a:rPr lang="en-US" sz="2000" dirty="0" smtClean="0"/>
              <a:t>O(</a:t>
            </a:r>
            <a:r>
              <a:rPr lang="en-US" sz="2000" i="1" dirty="0" smtClean="0"/>
              <a:t>g</a:t>
            </a:r>
            <a:r>
              <a:rPr lang="en-US" sz="2000" dirty="0" smtClean="0"/>
              <a:t>(</a:t>
            </a:r>
            <a:r>
              <a:rPr lang="en-US" sz="2000" i="1" dirty="0" smtClean="0"/>
              <a:t>n</a:t>
            </a:r>
            <a:r>
              <a:rPr lang="en-US" sz="2000" dirty="0" smtClean="0"/>
              <a:t>)): class of functions </a:t>
            </a:r>
            <a:r>
              <a:rPr lang="en-US" sz="2000" i="1" dirty="0" smtClean="0"/>
              <a:t>f</a:t>
            </a:r>
            <a:r>
              <a:rPr lang="en-US" sz="2000" dirty="0" smtClean="0"/>
              <a:t>(</a:t>
            </a:r>
            <a:r>
              <a:rPr lang="en-US" sz="2000" i="1" dirty="0" smtClean="0"/>
              <a:t>n</a:t>
            </a:r>
            <a:r>
              <a:rPr lang="en-US" sz="2000" dirty="0" smtClean="0"/>
              <a:t>) that grow </a:t>
            </a:r>
            <a:r>
              <a:rPr lang="en-US" sz="2000" i="1" u="sng" dirty="0" smtClean="0">
                <a:hlinkClick r:id="rId3" action="ppaction://hlinksldjump"/>
              </a:rPr>
              <a:t>no faster</a:t>
            </a:r>
            <a:r>
              <a:rPr lang="en-US" sz="2000" dirty="0" smtClean="0">
                <a:hlinkClick r:id="rId3" action="ppaction://hlinksldjump"/>
              </a:rPr>
              <a:t> </a:t>
            </a:r>
            <a:r>
              <a:rPr lang="en-US" sz="2000" dirty="0" smtClean="0"/>
              <a:t>than </a:t>
            </a:r>
            <a:r>
              <a:rPr lang="en-US" sz="2000" i="1" dirty="0" smtClean="0"/>
              <a:t>g</a:t>
            </a:r>
            <a:r>
              <a:rPr lang="en-US" sz="2000" dirty="0" smtClean="0"/>
              <a:t>(</a:t>
            </a:r>
            <a:r>
              <a:rPr lang="en-US" sz="2000" i="1" dirty="0" smtClean="0"/>
              <a:t>n</a:t>
            </a:r>
            <a:r>
              <a:rPr lang="en-US" sz="2000" dirty="0" smtClean="0"/>
              <a:t>)</a:t>
            </a:r>
          </a:p>
          <a:p>
            <a:pPr lvl="1" eaLnBrk="1" hangingPunct="1"/>
            <a:r>
              <a:rPr lang="el-GR" sz="2000" dirty="0" smtClean="0"/>
              <a:t>Ω</a:t>
            </a:r>
            <a:r>
              <a:rPr lang="en-US" sz="2000" dirty="0" smtClean="0"/>
              <a:t>(</a:t>
            </a:r>
            <a:r>
              <a:rPr lang="en-US" sz="2000" i="1" dirty="0" smtClean="0"/>
              <a:t>g</a:t>
            </a:r>
            <a:r>
              <a:rPr lang="en-US" sz="2000" dirty="0" smtClean="0"/>
              <a:t>(</a:t>
            </a:r>
            <a:r>
              <a:rPr lang="en-US" sz="2000" i="1" dirty="0" smtClean="0"/>
              <a:t>n</a:t>
            </a:r>
            <a:r>
              <a:rPr lang="en-US" sz="2000" dirty="0" smtClean="0"/>
              <a:t>)): class of functions </a:t>
            </a:r>
            <a:r>
              <a:rPr lang="en-US" sz="2000" i="1" dirty="0" smtClean="0"/>
              <a:t>f</a:t>
            </a:r>
            <a:r>
              <a:rPr lang="en-US" sz="2000" dirty="0" smtClean="0"/>
              <a:t>(</a:t>
            </a:r>
            <a:r>
              <a:rPr lang="en-US" sz="2000" i="1" dirty="0" smtClean="0"/>
              <a:t>n</a:t>
            </a:r>
            <a:r>
              <a:rPr lang="en-US" sz="2000" dirty="0" smtClean="0"/>
              <a:t>) that grow </a:t>
            </a:r>
            <a:r>
              <a:rPr lang="en-US" sz="2000" i="1" u="sng" dirty="0" smtClean="0">
                <a:hlinkClick r:id="rId4" action="ppaction://hlinksldjump"/>
              </a:rPr>
              <a:t>at least as fast</a:t>
            </a:r>
            <a:r>
              <a:rPr lang="en-US" sz="2000" dirty="0" smtClean="0">
                <a:hlinkClick r:id="rId4" action="ppaction://hlinksldjump"/>
              </a:rPr>
              <a:t> </a:t>
            </a:r>
            <a:r>
              <a:rPr lang="en-US" sz="2000" dirty="0" smtClean="0"/>
              <a:t>as  </a:t>
            </a:r>
            <a:r>
              <a:rPr lang="en-US" sz="2000" i="1" dirty="0" smtClean="0"/>
              <a:t>g</a:t>
            </a:r>
            <a:r>
              <a:rPr lang="en-US" sz="2000" dirty="0" smtClean="0"/>
              <a:t>(</a:t>
            </a:r>
            <a:r>
              <a:rPr lang="en-US" sz="2000" i="1" dirty="0" smtClean="0"/>
              <a:t>n</a:t>
            </a:r>
            <a:r>
              <a:rPr lang="en-US" sz="2000" dirty="0" smtClean="0"/>
              <a:t>)</a:t>
            </a:r>
            <a:r>
              <a:rPr lang="el-GR" sz="2000" dirty="0" smtClean="0"/>
              <a:t> </a:t>
            </a:r>
            <a:endParaRPr lang="en-US" sz="2000" dirty="0" smtClean="0"/>
          </a:p>
          <a:p>
            <a:pPr lvl="1" eaLnBrk="1" hangingPunct="1"/>
            <a:r>
              <a:rPr lang="el-GR" sz="2000" dirty="0" smtClean="0"/>
              <a:t>Θ </a:t>
            </a:r>
            <a:r>
              <a:rPr lang="en-US" sz="2000" dirty="0" smtClean="0"/>
              <a:t>(</a:t>
            </a:r>
            <a:r>
              <a:rPr lang="en-US" sz="2000" i="1" dirty="0" smtClean="0"/>
              <a:t>g</a:t>
            </a:r>
            <a:r>
              <a:rPr lang="en-US" sz="2000" dirty="0" smtClean="0"/>
              <a:t>(</a:t>
            </a:r>
            <a:r>
              <a:rPr lang="en-US" sz="2000" i="1" dirty="0" smtClean="0"/>
              <a:t>n</a:t>
            </a:r>
            <a:r>
              <a:rPr lang="en-US" sz="2000" dirty="0" smtClean="0"/>
              <a:t>)): class of functions </a:t>
            </a:r>
            <a:r>
              <a:rPr lang="en-US" sz="2000" i="1" dirty="0" smtClean="0"/>
              <a:t>f</a:t>
            </a:r>
            <a:r>
              <a:rPr lang="en-US" sz="2000" dirty="0" smtClean="0"/>
              <a:t>(</a:t>
            </a:r>
            <a:r>
              <a:rPr lang="en-US" sz="2000" i="1" dirty="0" smtClean="0"/>
              <a:t>n</a:t>
            </a:r>
            <a:r>
              <a:rPr lang="en-US" sz="2000" dirty="0" smtClean="0"/>
              <a:t>) that grow </a:t>
            </a:r>
            <a:r>
              <a:rPr lang="en-US" sz="2000" i="1" u="sng" dirty="0" smtClean="0">
                <a:hlinkClick r:id="rId5" action="ppaction://hlinksldjump"/>
              </a:rPr>
              <a:t>at same rate</a:t>
            </a:r>
            <a:r>
              <a:rPr lang="en-US" sz="2000" dirty="0" smtClean="0">
                <a:hlinkClick r:id="rId5" action="ppaction://hlinksldjump"/>
              </a:rPr>
              <a:t> </a:t>
            </a:r>
            <a:r>
              <a:rPr lang="en-US" sz="2000" dirty="0" smtClean="0"/>
              <a:t>as </a:t>
            </a:r>
            <a:r>
              <a:rPr lang="en-US" sz="2000" i="1" dirty="0" smtClean="0"/>
              <a:t>g</a:t>
            </a:r>
            <a:r>
              <a:rPr lang="en-US" sz="2000" dirty="0" smtClean="0"/>
              <a:t>(</a:t>
            </a:r>
            <a:r>
              <a:rPr lang="en-US" sz="2000" i="1" dirty="0" smtClean="0"/>
              <a:t>n</a:t>
            </a:r>
            <a:r>
              <a:rPr lang="en-US" sz="2000" dirty="0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 </a:t>
            </a:r>
          </a:p>
        </p:txBody>
      </p:sp>
      <p:sp>
        <p:nvSpPr>
          <p:cNvPr id="2150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 descr="blue055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696200" cy="1219200"/>
          </a:xfrm>
        </p:spPr>
        <p:txBody>
          <a:bodyPr/>
          <a:lstStyle/>
          <a:p>
            <a:pPr eaLnBrk="1" hangingPunct="1"/>
            <a:r>
              <a:rPr lang="en-US" smtClean="0"/>
              <a:t>O-notation</a:t>
            </a:r>
          </a:p>
        </p:txBody>
      </p:sp>
      <p:pic>
        <p:nvPicPr>
          <p:cNvPr id="22531" name="Picture 3" descr="figs2_1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838200" y="1524000"/>
            <a:ext cx="6400800" cy="4732338"/>
          </a:xfrm>
          <a:noFill/>
        </p:spPr>
      </p:pic>
      <p:sp>
        <p:nvSpPr>
          <p:cNvPr id="2253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333</TotalTime>
  <Words>1690</Words>
  <Application>Microsoft Office PowerPoint</Application>
  <PresentationFormat>On-screen Show (4:3)</PresentationFormat>
  <Paragraphs>245</Paragraphs>
  <Slides>36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Opulent</vt:lpstr>
      <vt:lpstr>Equation</vt:lpstr>
      <vt:lpstr>Discrete Numeric Functions</vt:lpstr>
      <vt:lpstr>Discrete Numeric Functions</vt:lpstr>
      <vt:lpstr>Discrete Numeric Functions</vt:lpstr>
      <vt:lpstr>Discrete Numeric Functions</vt:lpstr>
      <vt:lpstr>Asymptotic Behavior of Numeric Functions</vt:lpstr>
      <vt:lpstr>Asymptotic Behavior of Numeric Functions</vt:lpstr>
      <vt:lpstr>Asymptotic Behavior of Numeric Functions</vt:lpstr>
      <vt:lpstr>Asymptotic Growth Rate</vt:lpstr>
      <vt:lpstr>O-notation</vt:lpstr>
      <vt:lpstr>O-notation</vt:lpstr>
      <vt:lpstr>-notation</vt:lpstr>
      <vt:lpstr>-notation</vt:lpstr>
      <vt:lpstr>-notation</vt:lpstr>
      <vt:lpstr>-notation</vt:lpstr>
      <vt:lpstr>Slide 15</vt:lpstr>
      <vt:lpstr>Some Properties of Asymptotic Order of Growth</vt:lpstr>
      <vt:lpstr>Some Properties of Asymptotic Order of Growth</vt:lpstr>
      <vt:lpstr>Orders of growth of some important functions</vt:lpstr>
      <vt:lpstr>Basic Efficiency classes</vt:lpstr>
      <vt:lpstr>Asymptotic Behavior of Numeric Functions</vt:lpstr>
      <vt:lpstr>Asymptotic Behavior of Numeric Functions</vt:lpstr>
      <vt:lpstr>Asymptotic Behavior of Numeric Functions</vt:lpstr>
      <vt:lpstr>Asymptotic Behavior of Numeric Functions</vt:lpstr>
      <vt:lpstr>Asymptotic Behavior of Numeric Functions</vt:lpstr>
      <vt:lpstr>Asymptotic Behavior of Numeric Functions</vt:lpstr>
      <vt:lpstr>Asymptotic Behavior of Numeric Functions</vt:lpstr>
      <vt:lpstr>Generating Functions</vt:lpstr>
      <vt:lpstr>Generating Functions</vt:lpstr>
      <vt:lpstr>Generating Functions</vt:lpstr>
      <vt:lpstr>Generating Functions</vt:lpstr>
      <vt:lpstr>Generating Functions</vt:lpstr>
      <vt:lpstr>Generating Functions</vt:lpstr>
      <vt:lpstr>Generating Functions</vt:lpstr>
      <vt:lpstr>Generating Functions</vt:lpstr>
      <vt:lpstr>Generating Functions</vt:lpstr>
      <vt:lpstr>Slide 36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Discrete Numeric Functions</dc:title>
  <dc:creator>IT_STUDENTS</dc:creator>
  <cp:lastModifiedBy>surbhi</cp:lastModifiedBy>
  <cp:revision>46</cp:revision>
  <dcterms:created xsi:type="dcterms:W3CDTF">2002-04-06T08:02:59Z</dcterms:created>
  <dcterms:modified xsi:type="dcterms:W3CDTF">2014-08-31T08:33:47Z</dcterms:modified>
</cp:coreProperties>
</file>